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44"/>
  </p:notesMasterIdLst>
  <p:handoutMasterIdLst>
    <p:handoutMasterId r:id="rId45"/>
  </p:handoutMasterIdLst>
  <p:sldIdLst>
    <p:sldId id="339" r:id="rId8"/>
    <p:sldId id="382" r:id="rId9"/>
    <p:sldId id="340" r:id="rId10"/>
    <p:sldId id="341" r:id="rId11"/>
    <p:sldId id="412" r:id="rId12"/>
    <p:sldId id="344" r:id="rId13"/>
    <p:sldId id="384" r:id="rId14"/>
    <p:sldId id="413" r:id="rId15"/>
    <p:sldId id="414" r:id="rId16"/>
    <p:sldId id="415" r:id="rId17"/>
    <p:sldId id="416" r:id="rId18"/>
    <p:sldId id="388" r:id="rId19"/>
    <p:sldId id="389" r:id="rId20"/>
    <p:sldId id="443" r:id="rId21"/>
    <p:sldId id="390" r:id="rId22"/>
    <p:sldId id="391" r:id="rId23"/>
    <p:sldId id="392" r:id="rId24"/>
    <p:sldId id="394" r:id="rId25"/>
    <p:sldId id="396" r:id="rId26"/>
    <p:sldId id="397" r:id="rId27"/>
    <p:sldId id="398" r:id="rId28"/>
    <p:sldId id="399" r:id="rId29"/>
    <p:sldId id="401" r:id="rId30"/>
    <p:sldId id="402" r:id="rId31"/>
    <p:sldId id="403" r:id="rId32"/>
    <p:sldId id="404" r:id="rId33"/>
    <p:sldId id="420" r:id="rId34"/>
    <p:sldId id="405" r:id="rId35"/>
    <p:sldId id="406" r:id="rId36"/>
    <p:sldId id="417" r:id="rId37"/>
    <p:sldId id="408" r:id="rId38"/>
    <p:sldId id="409" r:id="rId39"/>
    <p:sldId id="410" r:id="rId40"/>
    <p:sldId id="418" r:id="rId41"/>
    <p:sldId id="419" r:id="rId42"/>
    <p:sldId id="380" r:id="rId4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customXml" Target="../customXml/item1.xml"/><Relationship Id="rId5" Type="http://schemas.openxmlformats.org/officeDocument/2006/relationships/slideMaster" Target="slideMasters/slideMaster4.xml"/><Relationship Id="rId49" Type="http://schemas.openxmlformats.org/officeDocument/2006/relationships/customXmlProps" Target="../customXml/itemProps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notesMaster" Target="notesMasters/notesMaster1.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jpeg"/><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616835"/>
            <a:ext cx="147637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第十三课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162300"/>
            <a:ext cx="5034280" cy="706755"/>
          </a:xfrm>
          <a:prstGeom prst="rect">
            <a:avLst/>
          </a:prstGeom>
        </p:spPr>
        <p:txBody>
          <a:bodyPr wrap="square">
            <a:spAutoFit/>
          </a:bodyPr>
          <a:p>
            <a:pPr lvl="0" algn="l"/>
            <a:r>
              <a:rPr lang="en-US" altLang="zh-CN" sz="4000">
                <a:solidFill>
                  <a:schemeClr val="bg1"/>
                </a:solidFill>
                <a:latin typeface="思源黑体 CN Medium" panose="020B0600000000000000" charset="-122"/>
                <a:ea typeface="思源黑体 CN Medium" panose="020B0600000000000000" charset="-122"/>
              </a:rPr>
              <a:t>RFID</a:t>
            </a:r>
            <a:r>
              <a:rPr lang="zh-CN" altLang="en-US" sz="4000">
                <a:solidFill>
                  <a:schemeClr val="bg1"/>
                </a:solidFill>
                <a:latin typeface="思源黑体 CN Medium" panose="020B0600000000000000" charset="-122"/>
                <a:ea typeface="思源黑体 CN Medium" panose="020B0600000000000000" charset="-122"/>
              </a:rPr>
              <a:t>技术与溯源系统</a:t>
            </a:r>
            <a:endParaRPr lang="zh-CN" altLang="en-US" sz="4000">
              <a:solidFill>
                <a:schemeClr val="bg1"/>
              </a:solidFill>
              <a:latin typeface="思源黑体 CN Medium" panose="020B0600000000000000" charset="-122"/>
              <a:ea typeface="思源黑体 CN Medium" panose="020B0600000000000000" charset="-122"/>
            </a:endParaRPr>
          </a:p>
        </p:txBody>
      </p:sp>
      <p:pic>
        <p:nvPicPr>
          <p:cNvPr id="10" name="图片 9" descr="{_W)P$0WH(5[JQE0[XDN05P"/>
          <p:cNvPicPr>
            <a:picLocks noChangeAspect="1"/>
          </p:cNvPicPr>
          <p:nvPr/>
        </p:nvPicPr>
        <p:blipFill>
          <a:blip r:embed="rId3"/>
          <a:stretch>
            <a:fillRect/>
          </a:stretch>
        </p:blipFill>
        <p:spPr>
          <a:xfrm>
            <a:off x="7371080" y="2819400"/>
            <a:ext cx="2959100" cy="176085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溯源系统的作用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380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食品溯源属于智能农业范畴，农产品在生产过程中的重要环节可以采集相关数据信息并形成产品可追查的溯源档案，从而形成农产品从原料（幼苗）、生产加工（种植）、质量检测、物流运输等环节的信息监控，通过数据共享，最终服务于消费者，也就是我们。</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9833dafb7a548c029fd1aff4218ba179"/>
          <p:cNvPicPr>
            <a:picLocks noChangeAspect="1"/>
          </p:cNvPicPr>
          <p:nvPr/>
        </p:nvPicPr>
        <p:blipFill>
          <a:blip r:embed="rId1"/>
          <a:stretch>
            <a:fillRect/>
          </a:stretch>
        </p:blipFill>
        <p:spPr>
          <a:xfrm>
            <a:off x="3999865" y="4082415"/>
            <a:ext cx="4192270" cy="2515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溯源系统对我们的意义</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996950" y="1475105"/>
            <a:ext cx="5236210" cy="4596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406400" algn="l" fontAlgn="auto">
              <a:lnSpc>
                <a:spcPct val="150000"/>
              </a:lnSpc>
              <a:spcBef>
                <a:spcPts val="1000"/>
              </a:spcBef>
              <a:buClrTx/>
              <a:buSzTx/>
              <a:buFontTx/>
              <a:extLst>
                <a:ext uri="{35155182-B16C-46BC-9424-99874614C6A1}">
                  <wpsdc:indentchars xmlns:wpsdc="http://www.wps.cn/officeDocument/2017/drawingmlCustomData" val="200" checksum="1740828767"/>
                </a:ext>
              </a:extLst>
            </a:pPr>
            <a:r>
              <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同学们可能就会想，这不是很简单的吗，生产材料生产地点不都一一印刷在食品包装背后吗，还能看到化学成分呢！</a:t>
            </a:r>
            <a:endPar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406400" algn="l" fontAlgn="auto">
              <a:lnSpc>
                <a:spcPct val="150000"/>
              </a:lnSpc>
              <a:spcBef>
                <a:spcPts val="1000"/>
              </a:spcBef>
              <a:buClrTx/>
              <a:buSzTx/>
              <a:buFontTx/>
              <a:extLst>
                <a:ext uri="{35155182-B16C-46BC-9424-99874614C6A1}">
                  <wpsdc:indentchars xmlns:wpsdc="http://www.wps.cn/officeDocument/2017/drawingmlCustomData" val="200" checksum="1740828767"/>
                </a:ext>
              </a:extLst>
            </a:pPr>
            <a:r>
              <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溯源系统可没有那么简单，溯源系统可以实现所有批次产品从原料到成品、从成品到原料100%的双向追溯功能。</a:t>
            </a:r>
            <a:endPar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406400" algn="l" fontAlgn="auto">
              <a:lnSpc>
                <a:spcPct val="150000"/>
              </a:lnSpc>
              <a:spcBef>
                <a:spcPts val="1000"/>
              </a:spcBef>
              <a:buClrTx/>
              <a:buSzTx/>
              <a:buFontTx/>
              <a:extLst>
                <a:ext uri="{35155182-B16C-46BC-9424-99874614C6A1}">
                  <wpsdc:indentchars xmlns:wpsdc="http://www.wps.cn/officeDocument/2017/drawingmlCustomData" val="200" checksum="1740828767"/>
                </a:ext>
              </a:extLst>
            </a:pPr>
            <a:r>
              <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我们平时吃东西一旦发生问题，就可以通过食品上的标签查询，查出该食品的生产企业、食品的产地、具体农户等全部流通信息，明确事故方相应的法律责任。</a:t>
            </a:r>
            <a:endParaRPr lang="zh-CN" altLang="en-US" sz="16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5" name="图片 4" descr="C:\Users\ddsjl\Documents\课程开发\K5农业课程\014溯源\485568a13ef7b60e2ca0f9f2de578b74.jpg485568a13ef7b60e2ca0f9f2de578b74"/>
          <p:cNvPicPr>
            <a:picLocks noChangeAspect="1"/>
          </p:cNvPicPr>
          <p:nvPr/>
        </p:nvPicPr>
        <p:blipFill>
          <a:blip r:embed="rId1">
            <a:clrChange>
              <a:clrFrom>
                <a:srgbClr val="FFFFFF">
                  <a:alpha val="100000"/>
                </a:srgbClr>
              </a:clrFrom>
              <a:clrTo>
                <a:srgbClr val="FFFFFF">
                  <a:alpha val="100000"/>
                  <a:alpha val="0"/>
                </a:srgbClr>
              </a:clrTo>
            </a:clrChange>
          </a:blip>
          <a:srcRect l="19579" t="15141" r="23155" b="10957"/>
          <a:stretch>
            <a:fillRect/>
          </a:stretch>
        </p:blipFill>
        <p:spPr>
          <a:xfrm>
            <a:off x="6978015" y="916305"/>
            <a:ext cx="4182745" cy="5398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带式输送机</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523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耕作是一个非常重要的工作，它关系到人类健康和整个生态循环。随着人们生活质量日益提升，越来越多不同层次的消费者非常重视对农产品的安全、健康与质量，所以人们加入了农产品溯源系统，对弄虚作假坚决说不，保证日常的食品安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c520f5ba9b0c822845307663bcdbebe5"/>
          <p:cNvPicPr>
            <a:picLocks noChangeAspect="1"/>
          </p:cNvPicPr>
          <p:nvPr/>
        </p:nvPicPr>
        <p:blipFill>
          <a:blip r:embed="rId1"/>
          <a:stretch>
            <a:fillRect/>
          </a:stretch>
        </p:blipFill>
        <p:spPr>
          <a:xfrm>
            <a:off x="5487670" y="3683635"/>
            <a:ext cx="5195570" cy="2878455"/>
          </a:xfrm>
          <a:prstGeom prst="rect">
            <a:avLst/>
          </a:prstGeom>
        </p:spPr>
      </p:pic>
      <p:pic>
        <p:nvPicPr>
          <p:cNvPr id="4" name="图片 3" descr="bce528cdf8ad5e91621a08b105e46c29"/>
          <p:cNvPicPr>
            <a:picLocks noChangeAspect="1"/>
          </p:cNvPicPr>
          <p:nvPr/>
        </p:nvPicPr>
        <p:blipFill>
          <a:blip r:embed="rId2"/>
          <a:stretch>
            <a:fillRect/>
          </a:stretch>
        </p:blipFill>
        <p:spPr>
          <a:xfrm>
            <a:off x="1509395" y="3924300"/>
            <a:ext cx="2886075" cy="2095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带式输送机</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6179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所以溯源系统主要的作用就是让我们可以追溯到农产品的生产过程，这样一方面可以让我们了解到这些农产品的各种信息，另一方面也是保障了我们购买的农产品的质量。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695fffef1efc2b59513a351dfdec009f"/>
          <p:cNvPicPr>
            <a:picLocks noChangeAspect="1"/>
          </p:cNvPicPr>
          <p:nvPr/>
        </p:nvPicPr>
        <p:blipFill>
          <a:blip r:embed="rId1"/>
          <a:stretch>
            <a:fillRect/>
          </a:stretch>
        </p:blipFill>
        <p:spPr>
          <a:xfrm>
            <a:off x="2779395" y="3248025"/>
            <a:ext cx="6633210" cy="3194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039303" y="3014345"/>
            <a:ext cx="811339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二、了解RFID技术</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0910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幼苗期：在温室内农作物长出幼苗后，在温室内选择有代表性的农作物，将电子标签挂在农作物幼苗上，并在温室内安装无线RFID读写设备，农业温室智能环境监控系统会定期将采集的环境数据通过RFID读写设备保存到电子标签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aff9212b23e694428c3abdce3b1914e5"/>
          <p:cNvPicPr>
            <a:picLocks noChangeAspect="1"/>
          </p:cNvPicPr>
          <p:nvPr/>
        </p:nvPicPr>
        <p:blipFill>
          <a:blip r:embed="rId1">
            <a:clrChange>
              <a:clrFrom>
                <a:srgbClr val="FBFBFB">
                  <a:alpha val="100000"/>
                </a:srgbClr>
              </a:clrFrom>
              <a:clrTo>
                <a:srgbClr val="FBFBFB">
                  <a:alpha val="100000"/>
                  <a:alpha val="0"/>
                </a:srgbClr>
              </a:clrTo>
            </a:clrChange>
          </a:blip>
          <a:stretch>
            <a:fillRect/>
          </a:stretch>
        </p:blipFill>
        <p:spPr>
          <a:xfrm>
            <a:off x="3196908" y="3726815"/>
            <a:ext cx="5798185" cy="2284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0777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2.生长期：当操作员通过农业温室监控系统给农作物进行施肥、喷洒农药、灌溉操作时，系统会自动记录操作信息，并将该信息通过RFID读写设备主动发送给电子标签进行保存。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C:\Users\ddsjl\Documents\课程开发\K5农业课程\014溯源\f437e98f2cdb1465919b4fab8a0bff08.jpgf437e98f2cdb1465919b4fab8a0bff08"/>
          <p:cNvPicPr>
            <a:picLocks noChangeAspect="1"/>
          </p:cNvPicPr>
          <p:nvPr/>
        </p:nvPicPr>
        <p:blipFill>
          <a:blip r:embed="rId1"/>
          <a:srcRect/>
          <a:stretch>
            <a:fillRect/>
          </a:stretch>
        </p:blipFill>
        <p:spPr>
          <a:xfrm>
            <a:off x="4174133" y="3829185"/>
            <a:ext cx="3843733"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5290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3.采摘：当农作物结果并成熟以后，操作员会对其进行采摘，加工人员通过RFID扫描设备自动记录下采摘的时间及操作人，保存到RFID电子标签中。</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630a4f0efe90923ceba84f78fc10cf12"/>
          <p:cNvPicPr>
            <a:picLocks noChangeAspect="1"/>
          </p:cNvPicPr>
          <p:nvPr/>
        </p:nvPicPr>
        <p:blipFill>
          <a:blip r:embed="rId1"/>
          <a:stretch>
            <a:fillRect/>
          </a:stretch>
        </p:blipFill>
        <p:spPr>
          <a:xfrm>
            <a:off x="3711258" y="3216910"/>
            <a:ext cx="4769485" cy="3179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16217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4.检测农药残留：采摘完毕后，检测人员会对蔬菜作物进行相应的农药残留检测，检测后，检测员会把检测信息保存到该系统。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5" name="图片 4" descr="3d4fa8259bc4f8ffe6011d3d6a3ca5ed"/>
          <p:cNvPicPr>
            <a:picLocks noChangeAspect="1"/>
          </p:cNvPicPr>
          <p:nvPr/>
        </p:nvPicPr>
        <p:blipFill>
          <a:blip r:embed="rId1"/>
          <a:srcRect b="8056"/>
          <a:stretch>
            <a:fillRect/>
          </a:stretch>
        </p:blipFill>
        <p:spPr>
          <a:xfrm>
            <a:off x="3555365" y="3262630"/>
            <a:ext cx="5081270" cy="2950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967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5.物流信息：当进行农作物蔬菜运送时，需要将RFID标签进行收回，并重置信息，系统自动生成二维码，通过打印机打印后贴在该温室批次的农作物上，系统生成二维码的同时，自动将记录的生长环境数据、检测农药残留信息、采摘信息与该二维码自动绑定，物流信息系统管理员可以手工维护物流时间，同时也可以使用手机终端应用实现物流开始时间及达到时间的采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descr="20190621小学版人物集合-小飞_03"/>
          <p:cNvPicPr>
            <a:picLocks noChangeAspect="1"/>
          </p:cNvPicPr>
          <p:nvPr/>
        </p:nvPicPr>
        <p:blipFill>
          <a:blip r:embed="rId1"/>
          <a:stretch>
            <a:fillRect/>
          </a:stretch>
        </p:blipFill>
        <p:spPr>
          <a:xfrm>
            <a:off x="5224780" y="4605655"/>
            <a:ext cx="1742440" cy="1781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881880" y="2277745"/>
            <a:ext cx="3047365" cy="657860"/>
            <a:chOff x="7510" y="2948"/>
            <a:chExt cx="4799"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9141" y="3128"/>
              <a:ext cx="3168" cy="725"/>
            </a:xfrm>
            <a:prstGeom prst="rect">
              <a:avLst/>
            </a:prstGeom>
            <a:noFill/>
          </p:spPr>
          <p:txBody>
            <a:bodyPr wrap="none" rtlCol="0" anchor="t">
              <a:spAutoFit/>
            </a:bodyPr>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881880" y="3288030"/>
            <a:ext cx="3108325" cy="657225"/>
            <a:chOff x="7510" y="4935"/>
            <a:chExt cx="4895"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9168" y="5088"/>
              <a:ext cx="3237" cy="713"/>
            </a:xfrm>
            <a:prstGeom prst="rect">
              <a:avLst/>
            </a:prstGeom>
            <a:noFill/>
          </p:spPr>
          <p:txBody>
            <a:bodyPr wrap="none" rtlCol="0" anchor="t">
              <a:spAutoFit/>
            </a:bodyPr>
            <a:p>
              <a:pPr algn="ctr"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了解RFID技术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881880" y="4297680"/>
            <a:ext cx="4747260" cy="657225"/>
            <a:chOff x="7510" y="2948"/>
            <a:chExt cx="7476"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9198" y="3103"/>
              <a:ext cx="5788" cy="726"/>
            </a:xfrm>
            <a:prstGeom prst="rect">
              <a:avLst/>
            </a:prstGeom>
            <a:noFill/>
          </p:spPr>
          <p:txBody>
            <a:bodyPr wrap="none" rtlCol="0" anchor="t">
              <a:spAutoFit/>
            </a:bodyPr>
            <a:p>
              <a:pPr algn="l" fontAlgn="ctr">
                <a:lnSpc>
                  <a:spcPct val="100000"/>
                </a:lnSpc>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Python实现RFID溯源系统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9824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6.消费者扫描：生成的二维码被贴于蔬菜的包装，消费者可以通过手机二维码程序直接扫描，手机会显示该蔬菜的详细追溯信息，包括生长环境数据、检测农药残留信息等。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溯源系统的过程：（以温室大棚种植为例）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产品溯源系统示例图1"/>
          <p:cNvPicPr>
            <a:picLocks noChangeAspect="1"/>
          </p:cNvPicPr>
          <p:nvPr/>
        </p:nvPicPr>
        <p:blipFill>
          <a:blip r:embed="rId1"/>
          <a:srcRect t="13631"/>
          <a:stretch>
            <a:fillRect/>
          </a:stretch>
        </p:blipFill>
        <p:spPr>
          <a:xfrm>
            <a:off x="2937510" y="3538855"/>
            <a:ext cx="6316980" cy="3012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0765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我们要了解什么是RFID这个概念。</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RFID是一种射频识别 Radio Frequency Identification 的缩写，其原理为阅读器与标签之间进行非接触式的数据通信，达到识别目标的目的。RFID 的应用非常广泛，目前典型应用有动物晶片、汽车晶片防盗器、门禁管制、停车场管制、生产线自动化、物料管理。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了解溯源系统使用的技术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举个例子：现在图书馆大多数实现无人借书、还书的操作，我们只需要将书放在机器上，机器就能读取书本的信息，比如借书日期、书本名称、书本归类等信息，就是借助了RFID技术。而且一次性能读取多本书籍，非常方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了解溯源系统使用的技术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C:\Users\lansenboy\Pictures\Camera Roll\11df48a084e6f960e67a07814d6a4307.jpg11df48a084e6f960e67a07814d6a4307"/>
          <p:cNvPicPr>
            <a:picLocks noChangeAspect="1"/>
          </p:cNvPicPr>
          <p:nvPr/>
        </p:nvPicPr>
        <p:blipFill>
          <a:blip r:embed="rId1"/>
          <a:srcRect/>
          <a:stretch>
            <a:fillRect/>
          </a:stretch>
        </p:blipFill>
        <p:spPr>
          <a:xfrm>
            <a:off x="4109085" y="3793490"/>
            <a:ext cx="3973830" cy="264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了解溯源系统使用的技术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0435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另外还有公交卡、门禁卡、学生食堂使用的饭卡都是属于RFID技术范畴。</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有不少农产品质溯源系统利用了RFID无线射频识别技术，农产品从生长到销售各环节的农产品质量安全数据进行及时采集上传，就是保存在这种电子标签中。消费者使用的农产品质量安全追溯查询服务就是从这种电子标签中读取相应的信息，农牧部门也可以通过这种途径来建立农产品质量安全监督管理机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43"/>
          <p:cNvPicPr>
            <a:picLocks noChangeAspect="1"/>
          </p:cNvPicPr>
          <p:nvPr/>
        </p:nvPicPr>
        <p:blipFill>
          <a:blip r:embed="rId1"/>
          <a:stretch>
            <a:fillRect/>
          </a:stretch>
        </p:blipFill>
        <p:spPr>
          <a:xfrm>
            <a:off x="5286693" y="4692650"/>
            <a:ext cx="1618615" cy="1693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了解溯源系统使用的技术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6339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除了RFID技术溯源系统有时还会使用一物一码防伪标签技术，我们只需要使用手机扫描二维码就能查询到食品的相关信息了。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此外还有激光打码设备在线赋码技术，通过冷激光在线赋码设备，将防伪溯源码通过激光打码系统赋码到包装表面，我们也可以通过手机扫码追溯相关信息。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食品溯源RFID1"/>
          <p:cNvPicPr>
            <a:picLocks noChangeAspect="1"/>
          </p:cNvPicPr>
          <p:nvPr/>
        </p:nvPicPr>
        <p:blipFill>
          <a:blip r:embed="rId1"/>
          <a:srcRect r="15145" b="19281"/>
          <a:stretch>
            <a:fillRect/>
          </a:stretch>
        </p:blipFill>
        <p:spPr>
          <a:xfrm>
            <a:off x="4180205" y="4229100"/>
            <a:ext cx="3831590" cy="2259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如何实现溯源系统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6137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了解了RFID整个流程过后，我们应当如何应用到生活当中，如何利用该技术为我们生活提供便利呢？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同学们可以在课后时间利用网络搜索引擎，搜索更多的资料，了解RFID的前世今生，为我们提供了功能、充当怎样的角色。</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这节课我们可以通过RFID技术来实现一个简单的溯源系统，并体验溯源系统是如何在采摘、仓储物流的过程中记录信息的，充当一名信息录入人员。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795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了解RFID技术后，我们要怎么用Python控制它呢？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能不能通过自己的努力实现一个简单的小目标，尝试简单地读取RFID的标签呢？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man-wearing-black-and-white-stripe-shirt-looking-at-white-212286"/>
          <p:cNvPicPr>
            <a:picLocks noChangeAspect="1"/>
          </p:cNvPicPr>
          <p:nvPr/>
        </p:nvPicPr>
        <p:blipFill>
          <a:blip r:embed="rId1"/>
          <a:stretch>
            <a:fillRect/>
          </a:stretch>
        </p:blipFill>
        <p:spPr>
          <a:xfrm>
            <a:off x="3942080" y="3485515"/>
            <a:ext cx="4308475" cy="2868295"/>
          </a:xfrm>
          <a:prstGeom prst="rect">
            <a:avLst/>
          </a:prstGeom>
        </p:spPr>
      </p:pic>
      <p:pic>
        <p:nvPicPr>
          <p:cNvPr id="6" name="图片 5"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6265545" y="3330575"/>
            <a:ext cx="1985010" cy="1985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039303" y="3014345"/>
            <a:ext cx="811339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三、编程实现溯源系统</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8930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RFID溯源系统实验要求：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观察流程图、思维导图，判断程序具有什么功能。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实验器材：RFID可读写卡（用于读取信息，写入信息的卡）。</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以小组的形式完成实验。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girls-on-desk-looking-at-notebook-159823"/>
          <p:cNvPicPr>
            <a:picLocks noChangeAspect="1"/>
          </p:cNvPicPr>
          <p:nvPr/>
        </p:nvPicPr>
        <p:blipFill>
          <a:blip r:embed="rId1"/>
          <a:stretch>
            <a:fillRect/>
          </a:stretch>
        </p:blipFill>
        <p:spPr>
          <a:xfrm>
            <a:off x="4551998" y="4483735"/>
            <a:ext cx="3088005" cy="205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6" name="ECB019B1-382A-4266-B25C-5B523AA43C14-1" descr="qt_temp"/>
          <p:cNvPicPr>
            <a:picLocks noChangeAspect="1"/>
          </p:cNvPicPr>
          <p:nvPr/>
        </p:nvPicPr>
        <p:blipFill>
          <a:blip r:embed="rId1"/>
          <a:srcRect l="8320" t="4306" r="17139" b="5663"/>
          <a:stretch>
            <a:fillRect/>
          </a:stretch>
        </p:blipFill>
        <p:spPr>
          <a:xfrm>
            <a:off x="7738110" y="236220"/>
            <a:ext cx="1548130" cy="6385560"/>
          </a:xfrm>
          <a:prstGeom prst="rect">
            <a:avLst/>
          </a:prstGeom>
        </p:spPr>
      </p:pic>
      <p:sp>
        <p:nvSpPr>
          <p:cNvPr id="4" name="文本框 3"/>
          <p:cNvSpPr txBox="1"/>
          <p:nvPr/>
        </p:nvSpPr>
        <p:spPr>
          <a:xfrm>
            <a:off x="6507480" y="5864225"/>
            <a:ext cx="1341120" cy="614045"/>
          </a:xfrm>
          <a:prstGeom prst="rect">
            <a:avLst/>
          </a:prstGeom>
          <a:noFill/>
        </p:spPr>
        <p:txBody>
          <a:bodyPr wrap="square" rtlCol="0">
            <a:spAutoFit/>
          </a:bodyPr>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1436370"/>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10" name="图片 9" descr="724ef3a67b47a815fbf81671b5fc53bd"/>
          <p:cNvPicPr>
            <a:picLocks noChangeAspect="1"/>
          </p:cNvPicPr>
          <p:nvPr/>
        </p:nvPicPr>
        <p:blipFill>
          <a:blip r:embed="rId1"/>
          <a:stretch>
            <a:fillRect/>
          </a:stretch>
        </p:blipFill>
        <p:spPr>
          <a:xfrm>
            <a:off x="2250440" y="3983990"/>
            <a:ext cx="2821305" cy="1984375"/>
          </a:xfrm>
          <a:prstGeom prst="rect">
            <a:avLst/>
          </a:prstGeom>
        </p:spPr>
      </p:pic>
      <p:pic>
        <p:nvPicPr>
          <p:cNvPr id="11" name="图片 10" descr="C:\Users\lansenboy\Pictures\Camera Roll\4f573c4ae541166320e5c6791b846d68.jpg4f573c4ae541166320e5c6791b846d68"/>
          <p:cNvPicPr>
            <a:picLocks noChangeAspect="1"/>
          </p:cNvPicPr>
          <p:nvPr/>
        </p:nvPicPr>
        <p:blipFill>
          <a:blip r:embed="rId2"/>
          <a:srcRect/>
          <a:stretch>
            <a:fillRect/>
          </a:stretch>
        </p:blipFill>
        <p:spPr>
          <a:xfrm>
            <a:off x="7055485" y="3983990"/>
            <a:ext cx="2651760" cy="1983740"/>
          </a:xfrm>
          <a:prstGeom prst="rect">
            <a:avLst/>
          </a:prstGeom>
        </p:spPr>
      </p:pic>
      <p:sp>
        <p:nvSpPr>
          <p:cNvPr id="7" name="右箭头 6"/>
          <p:cNvSpPr/>
          <p:nvPr/>
        </p:nvSpPr>
        <p:spPr>
          <a:xfrm>
            <a:off x="5427345" y="4316095"/>
            <a:ext cx="1400175" cy="958850"/>
          </a:xfrm>
          <a:prstGeom prst="rightArrow">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4000">
                <a:solidFill>
                  <a:srgbClr val="D0284B"/>
                </a:solidFill>
              </a:rPr>
              <a:t>？</a:t>
            </a:r>
            <a:endParaRPr lang="zh-CN" altLang="en-US" sz="4000">
              <a:solidFill>
                <a:srgbClr val="D0284B"/>
              </a:solidFill>
            </a:endParaRPr>
          </a:p>
        </p:txBody>
      </p:sp>
      <p:sp>
        <p:nvSpPr>
          <p:cNvPr id="3" name="矩形 2"/>
          <p:cNvSpPr/>
          <p:nvPr/>
        </p:nvSpPr>
        <p:spPr>
          <a:xfrm>
            <a:off x="958850" y="2092960"/>
            <a:ext cx="10160000" cy="15995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同学们，平时在家里我们都吃过鸡蛋，看着鸡蛋，我们可能会有疑问，它从母鸡那生出来，是怎么到达你手上的呢？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bldLvl="0" animBg="1"/>
      <p:bldP spid="7" grpId="1" animBg="1"/>
      <p:bldP spid="3" grpId="0" bldLvl="0" animBg="1"/>
      <p:bldP spid="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C9F754DE-2CAD-44b6-B708-469DEB6407EB-2" descr="qt_temp"/>
          <p:cNvPicPr>
            <a:picLocks noChangeAspect="1"/>
          </p:cNvPicPr>
          <p:nvPr/>
        </p:nvPicPr>
        <p:blipFill>
          <a:blip r:embed="rId1"/>
          <a:stretch>
            <a:fillRect/>
          </a:stretch>
        </p:blipFill>
        <p:spPr>
          <a:xfrm>
            <a:off x="1066800" y="2309495"/>
            <a:ext cx="10058400" cy="2239010"/>
          </a:xfrm>
          <a:prstGeom prst="rect">
            <a:avLst/>
          </a:prstGeom>
        </p:spPr>
      </p:pic>
      <p:sp>
        <p:nvSpPr>
          <p:cNvPr id="3" name="文本框 2"/>
          <p:cNvSpPr txBox="1"/>
          <p:nvPr/>
        </p:nvSpPr>
        <p:spPr>
          <a:xfrm>
            <a:off x="5253038" y="4826635"/>
            <a:ext cx="1685925" cy="36830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rPr>
              <a:t>思维导图</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源代码已实现的功能</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6162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老师提供的源代码中，已经实现了读取RFID标签和写入RFID标签的功能，同学们运行代码，看看源码实现的效果。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值得注意的是源码中可以同时实现读标签和写标签的功能，如果只需要实现一个，那么注释掉其中一个函数即可，比如下图中已经注释了写入标签的函数。</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rcRect b="13443"/>
          <a:stretch>
            <a:fillRect/>
          </a:stretch>
        </p:blipFill>
        <p:spPr>
          <a:xfrm>
            <a:off x="4224020" y="4173855"/>
            <a:ext cx="3743960" cy="229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996950" y="1475105"/>
            <a:ext cx="5236210" cy="4596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battle-board-game-challenge-chess-209640"/>
          <p:cNvPicPr>
            <a:picLocks noChangeAspect="1"/>
          </p:cNvPicPr>
          <p:nvPr/>
        </p:nvPicPr>
        <p:blipFill>
          <a:blip r:embed="rId1"/>
          <a:stretch>
            <a:fillRect/>
          </a:stretch>
        </p:blipFill>
        <p:spPr>
          <a:xfrm>
            <a:off x="6559550" y="2041525"/>
            <a:ext cx="5099050" cy="3425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p:stCondLst>
                              <p:cond delay="1500"/>
                            </p:stCondLst>
                            <p:childTnLst>
                              <p:par>
                                <p:cTn id="14" presetID="3"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观察&amp;思考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20916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溯源系统的知识和应用到的RFID技术，但是其实溯源系统还有很多应用的场景和利用了很多不同的技术，请同学们在课后尽量去体验生活中能找到的溯源系统，并将自己的体验过程或者是了解到溯源系统有关的资料记录下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aphicFrame>
        <p:nvGraphicFramePr>
          <p:cNvPr id="6" name="表格 5"/>
          <p:cNvGraphicFramePr/>
          <p:nvPr>
            <p:custDataLst>
              <p:tags r:id="rId1"/>
            </p:custDataLst>
          </p:nvPr>
        </p:nvGraphicFramePr>
        <p:xfrm>
          <a:off x="2987358" y="3809365"/>
          <a:ext cx="6217285" cy="2352040"/>
        </p:xfrm>
        <a:graphic>
          <a:graphicData uri="http://schemas.openxmlformats.org/drawingml/2006/table">
            <a:tbl>
              <a:tblPr firstRow="1" bandRow="1">
                <a:tableStyleId>{5940675A-B579-460E-94D1-54222C63F5DA}</a:tableStyleId>
              </a:tblPr>
              <a:tblGrid>
                <a:gridCol w="2070735"/>
                <a:gridCol w="2073910"/>
                <a:gridCol w="2072640"/>
              </a:tblGrid>
              <a:tr h="588010">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思源黑体 CN Normal" panose="020B0400000000000000" charset="-122"/>
                        </a:rPr>
                        <a:t>例子1</a:t>
                      </a:r>
                      <a:endParaRPr lang="en-US" altLang="en-US" sz="1600" b="0">
                        <a:latin typeface="思源黑体 CN Normal" panose="020B0400000000000000" charset="-122"/>
                        <a:ea typeface="思源黑体 CN Normal" panose="020B0400000000000000" charset="-122"/>
                        <a:cs typeface="思源黑体 CN Normal" panose="020B0400000000000000"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思源黑体 CN Normal" panose="020B0400000000000000" charset="-122"/>
                        </a:rPr>
                        <a:t>例子2</a:t>
                      </a:r>
                      <a:endParaRPr lang="en-US" altLang="en-US" sz="1600" b="0">
                        <a:latin typeface="思源黑体 CN Normal" panose="020B0400000000000000" charset="-122"/>
                        <a:ea typeface="思源黑体 CN Normal" panose="020B0400000000000000" charset="-122"/>
                        <a:cs typeface="思源黑体 CN Normal" panose="020B0400000000000000"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8010">
                <a:tc>
                  <a:txBody>
                    <a:bodyPr/>
                    <a:p>
                      <a:pPr indent="0" algn="ctr">
                        <a:buNone/>
                      </a:pPr>
                      <a:r>
                        <a:rPr lang="en-US" sz="1600" b="0">
                          <a:latin typeface="思源黑体 CN Normal" panose="020B0400000000000000" charset="-122"/>
                          <a:ea typeface="思源黑体 CN Normal" panose="020B0400000000000000" charset="-122"/>
                          <a:cs typeface="宋体" panose="02010600030101010101" pitchFamily="2" charset="-122"/>
                        </a:rPr>
                        <a:t>体验过程</a:t>
                      </a:r>
                      <a:endParaRPr lang="en-US" altLang="en-US" sz="1600" b="0">
                        <a:latin typeface="思源黑体 CN Normal" panose="020B0400000000000000" charset="-122"/>
                        <a:ea typeface="思源黑体 CN Normal" panose="020B0400000000000000"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8010">
                <a:tc>
                  <a:txBody>
                    <a:bodyPr/>
                    <a:p>
                      <a:pPr indent="0" algn="ctr">
                        <a:buNone/>
                      </a:pPr>
                      <a:r>
                        <a:rPr lang="en-US" sz="1600" b="0">
                          <a:latin typeface="思源黑体 CN Normal" panose="020B0400000000000000" charset="-122"/>
                          <a:ea typeface="思源黑体 CN Normal" panose="020B0400000000000000" charset="-122"/>
                          <a:cs typeface="宋体" panose="02010600030101010101" pitchFamily="2" charset="-122"/>
                        </a:rPr>
                        <a:t>应用到的技术</a:t>
                      </a:r>
                      <a:endParaRPr lang="en-US" altLang="en-US" sz="1600" b="0">
                        <a:latin typeface="思源黑体 CN Normal" panose="020B0400000000000000" charset="-122"/>
                        <a:ea typeface="思源黑体 CN Normal" panose="020B0400000000000000"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8010">
                <a:tc>
                  <a:txBody>
                    <a:bodyPr/>
                    <a:p>
                      <a:pPr indent="0" algn="ctr">
                        <a:buNone/>
                      </a:pPr>
                      <a:r>
                        <a:rPr lang="en-US" sz="1600" b="0">
                          <a:latin typeface="思源黑体 CN Normal" panose="020B0400000000000000" charset="-122"/>
                          <a:ea typeface="思源黑体 CN Normal" panose="020B0400000000000000" charset="-122"/>
                          <a:cs typeface="思源黑体 CN Normal" panose="020B0400000000000000" charset="-122"/>
                        </a:rPr>
                        <a:t>使用感觉&amp;想法</a:t>
                      </a:r>
                      <a:endParaRPr lang="en-US" altLang="en-US" sz="1600" b="0">
                        <a:latin typeface="思源黑体 CN Normal" panose="020B0400000000000000" charset="-122"/>
                        <a:ea typeface="思源黑体 CN Normal" panose="020B0400000000000000" charset="-122"/>
                        <a:cs typeface="思源黑体 CN Normal" panose="020B0400000000000000"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思源黑体 CN Normal" panose="020B0400000000000000" charset="-122"/>
                          <a:ea typeface="思源黑体 CN Normal" panose="020B0400000000000000" charset="-122"/>
                          <a:cs typeface="Calibri" panose="020F0502020204030204" charset="0"/>
                        </a:rPr>
                        <a:t>  </a:t>
                      </a: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600" b="0">
                        <a:latin typeface="思源黑体 CN Normal" panose="020B0400000000000000" charset="-122"/>
                        <a:ea typeface="思源黑体 CN Normal" panose="020B0400000000000000"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24377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溯源系统的一些应用例子和简单的原理，但是这些都只是溯源系统的原理或者应用的冰山一角，更多和溯源系统有关的知识和应用方法，需要同学们在课后亲自去体验，在实践中探索更多相关的知识，希望下节课同学们可以分享更多自己了解到的与溯源系统有关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C:\Users\lansenboy\Pictures\Camera Roll\close-up-of-human-hand-327533.jpgclose-up-of-human-hand-327533"/>
          <p:cNvPicPr>
            <a:picLocks noChangeAspect="1"/>
          </p:cNvPicPr>
          <p:nvPr/>
        </p:nvPicPr>
        <p:blipFill>
          <a:blip r:embed="rId1"/>
          <a:srcRect/>
          <a:stretch>
            <a:fillRect/>
          </a:stretch>
        </p:blipFill>
        <p:spPr>
          <a:xfrm>
            <a:off x="4318318" y="4124960"/>
            <a:ext cx="3555365" cy="2221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课后探究&amp;思考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16840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在课后体验身边能找到的溯源系统，并记录相关知识。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了解更多溯源的相关知识。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20190621小学版人物集合-小飞_43"/>
          <p:cNvPicPr>
            <a:picLocks noChangeAspect="1"/>
          </p:cNvPicPr>
          <p:nvPr/>
        </p:nvPicPr>
        <p:blipFill>
          <a:blip r:embed="rId1"/>
          <a:stretch>
            <a:fillRect/>
          </a:stretch>
        </p:blipFill>
        <p:spPr>
          <a:xfrm>
            <a:off x="5137785" y="3992880"/>
            <a:ext cx="1916430" cy="2005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7" name="图片 6" descr="1435baf6cb405d833f2610b023c3ed58"/>
          <p:cNvPicPr>
            <a:picLocks noChangeAspect="1"/>
          </p:cNvPicPr>
          <p:nvPr/>
        </p:nvPicPr>
        <p:blipFill>
          <a:blip r:embed="rId1"/>
          <a:stretch>
            <a:fillRect/>
          </a:stretch>
        </p:blipFill>
        <p:spPr>
          <a:xfrm>
            <a:off x="2293620" y="3827145"/>
            <a:ext cx="3112135" cy="2176145"/>
          </a:xfrm>
          <a:prstGeom prst="rect">
            <a:avLst/>
          </a:prstGeom>
        </p:spPr>
      </p:pic>
      <p:pic>
        <p:nvPicPr>
          <p:cNvPr id="11" name="图片 10" descr="a748df54ba31c4226939c3a268ad7ef4"/>
          <p:cNvPicPr>
            <a:picLocks noChangeAspect="1"/>
          </p:cNvPicPr>
          <p:nvPr/>
        </p:nvPicPr>
        <p:blipFill>
          <a:blip r:embed="rId2"/>
          <a:srcRect l="16583" r="21194" b="4667"/>
          <a:stretch>
            <a:fillRect/>
          </a:stretch>
        </p:blipFill>
        <p:spPr>
          <a:xfrm>
            <a:off x="7375525" y="3908425"/>
            <a:ext cx="2070100" cy="2114550"/>
          </a:xfrm>
          <a:prstGeom prst="rect">
            <a:avLst/>
          </a:prstGeom>
        </p:spPr>
      </p:pic>
      <p:sp>
        <p:nvSpPr>
          <p:cNvPr id="5" name="右箭头 4"/>
          <p:cNvSpPr/>
          <p:nvPr/>
        </p:nvSpPr>
        <p:spPr>
          <a:xfrm>
            <a:off x="5700395" y="4608195"/>
            <a:ext cx="1420495" cy="972820"/>
          </a:xfrm>
          <a:prstGeom prst="rightArrow">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4000">
                <a:solidFill>
                  <a:srgbClr val="D0284B"/>
                </a:solidFill>
              </a:rPr>
              <a:t>？</a:t>
            </a:r>
            <a:endParaRPr lang="zh-CN" altLang="en-US" sz="4000">
              <a:solidFill>
                <a:srgbClr val="D0284B"/>
              </a:solidFill>
            </a:endParaRPr>
          </a:p>
        </p:txBody>
      </p:sp>
      <p:sp>
        <p:nvSpPr>
          <p:cNvPr id="3" name="矩形 2"/>
          <p:cNvSpPr/>
          <p:nvPr/>
        </p:nvSpPr>
        <p:spPr>
          <a:xfrm>
            <a:off x="958850" y="2075815"/>
            <a:ext cx="10160000" cy="15995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平常我们都会吃零食，同学们有没有想过我们吃的零食它们是怎么加工出来又怎么到达我们手上的呢？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bldLvl="0" animBg="1"/>
      <p:bldP spid="5" grpId="1" animBg="1"/>
      <p:bldP spid="3" grpId="0" bldLvl="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3" name="图片 2" descr="1eed2c693be630274db7567d9e931fec"/>
          <p:cNvPicPr>
            <a:picLocks noChangeAspect="1"/>
          </p:cNvPicPr>
          <p:nvPr/>
        </p:nvPicPr>
        <p:blipFill>
          <a:blip r:embed="rId1"/>
          <a:stretch>
            <a:fillRect/>
          </a:stretch>
        </p:blipFill>
        <p:spPr>
          <a:xfrm>
            <a:off x="4420870" y="3884295"/>
            <a:ext cx="3350260" cy="2420620"/>
          </a:xfrm>
          <a:prstGeom prst="rect">
            <a:avLst/>
          </a:prstGeom>
        </p:spPr>
      </p:pic>
      <p:sp>
        <p:nvSpPr>
          <p:cNvPr id="2" name="矩形 1"/>
          <p:cNvSpPr/>
          <p:nvPr/>
        </p:nvSpPr>
        <p:spPr>
          <a:xfrm>
            <a:off x="958850" y="2075815"/>
            <a:ext cx="10160000" cy="15995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如果想了解这些农作物的种植、生产甚至是运输、销售过程，我们就可以通过 “ 溯源系统 ” 来了解这些信息了！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bldLvl="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一、溯源系统</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305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溯源系统，它可以追溯食品的从生产到发售，再到我们买到食品的整个过程。比如我们如果在番茄的种植、销售过程中使用了溯源系统记录了相关信息，那么我们就可以在购买这些番茄时，了解到番茄的种植时间、种植地址、种植过程中什么时候施肥、使用的设备或者技术除虫，再到采摘的时间、运输地点，再到批发市场进行销售的完整流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C:\Users\lansenboy\Pictures\Camera Roll\01371f9306d53ce80565b6d1a455f25b.png01371f9306d53ce80565b6d1a455f25b"/>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4448810" y="4581525"/>
            <a:ext cx="3294380" cy="1861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580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当然我们使用溯源系统并不是为了探究我们吃的番茄在什么时候施肥，而是为了可以检查这些农产品的销售信息是否真实，以及这些农产品如果有什么问题，也可以找出是哪个环节出了问题，以便于商家进行改进或者追责。</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77e481cfdaad2c57d9b0ed8d9ec5d1b6"/>
          <p:cNvPicPr>
            <a:picLocks noChangeAspect="1"/>
          </p:cNvPicPr>
          <p:nvPr/>
        </p:nvPicPr>
        <p:blipFill>
          <a:blip r:embed="rId1"/>
          <a:stretch>
            <a:fillRect/>
          </a:stretch>
        </p:blipFill>
        <p:spPr>
          <a:xfrm>
            <a:off x="4505008" y="3704590"/>
            <a:ext cx="3181985" cy="2696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了解溯源系统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380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比如每到中秋节，阳澄湖大闸蟹就会出现在全国各地，但是这些挂着阳澄湖大闸蟹牌子的蟹，就真的是全部都来自阳澄湖吗？毕竟一个湖就只有这么大，里面养殖的蟹是难以供应全国的，所以市场是销售的阳澄湖大闸蟹会有“假货”的存在，而溯源系统就可以在这个时候证明这只大闸蟹的“身份”了，同时保障了我们作为消费者的权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81555b0ec6816a7d8909ecc38176a3f8"/>
          <p:cNvPicPr>
            <a:picLocks noChangeAspect="1"/>
          </p:cNvPicPr>
          <p:nvPr/>
        </p:nvPicPr>
        <p:blipFill>
          <a:blip r:embed="rId1"/>
          <a:stretch>
            <a:fillRect/>
          </a:stretch>
        </p:blipFill>
        <p:spPr>
          <a:xfrm>
            <a:off x="4604385" y="4312920"/>
            <a:ext cx="2983230" cy="1991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KSO_WM_UNIT_TABLE_BEAUTIFY" val="smartTable{7da0e6f8-c3bc-4ad0-baff-e9c91142c0f7}"/>
  <p:tag name="TABLE_ENDDRAG_ORIGIN_RECT" val="489*220"/>
  <p:tag name="TABLE_ENDDRAG_RECT" val="259*301*489*2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IxMDQzMTI4NSIsCiAgICJJbWFnZSIgOiAiaVZCT1J3MEtHZ29BQUFBTlNVaEVVZ0FBQVBBQUFBTXlDQVlBQUFCVG5VeXdBQUFBQ1hCSVdYTUFBQXNUQUFBTEV3RUFtcHdZQUFBZ0FFbEVRVlI0bk96ZGQxZ1VWOXNINE44c1JVUUVvOGFXcUxFaytmSWFvOHhDRkNzWTlCVVZqU2dXWWxkVU5QcXFKS0F4OXBoWXNTVjJFeFd4b1ZoUU5HTERhR3dVZXpTQ2dBMGJTRm5LMXVmN2creUVaUmRjRUZoMjk5elhsU3U3TTJkbXpnQ1A1OHljQmpBTXd6QU13ekFNd3pBTXd6QU13ekFNd3pBTXd6QU13ekFNd3pBTXd6QU13ekFNd3pBTXd6QU13ekFNd3pBTXd6QU13ekFNd3pBTXd6QU13ekFNd3pBTXd6QU13ekFNd3pBTXd6QU13ekFNd3pBTXd6QU13ekFNd3pBTXd6QU13ekFNd3pBTXd6QU13ekFNd3pBTXd6QU13ekFNd3pBTXd6QU13ekFNd3pBTXd6QU1Vd2huNkF4VXBEWnQydGpMNWZKK0FEb0JjQUpRRDhBN0FDd01tckhLUXduZ05ZQm5BS0lCbkxPeXN0cC8rZkxsVE1ObWl5bUtXUVJ3bXpadDZzcGtzamtjeHcwSFlHdm8vQmlaSENMYVptMXRQZS95NWN2UERaMFpScFBKQjdCWUxQWWhvZzBBN0RpT1E5dTJiZEdwVXlkOCt1bW5xRmV2SHV6dDdXRnBhV25vYkZZS0NvVUNtWm1aZVBic0dXN2R1b1Z6NTg3aDBxVkxJQ0lBa0hBY055NG1KbWFub2ZQSi9NdVVBNWpqZVg0MmdMa0EwS3RYTDR3ZlB4NzE2OWMzYks2TVRFcEtDdGF2WDQ4alI0NEFBRGlPbXhNVEU3TUFBQmsyWnd4Z29nSGNva1VMNnlwVnFtd0JNS1JLbFNxMGFORWlybE9uVG9iT2xsRTdkKzRjcGsrZlRsS3BsQU1RTEpWS3g5eStmVnRtNkh5Wk81TjhlZE93WWNObEFNYldxbFVMNjlhdDQ1eWNuQXlkSmFQWHVIRmp0R3ZYam91S2lrSnVibTRyUzB0THU1U1VsTjhOblM5elozSWxzS09qWTIrTzR3N1ZxRkdEZ29PRHVRWU5HaGc2U3libDZkT25HRHAwS0tXbnAzTUFlc2ZHeG9ZYk9rL216S1JLWUdkbjU0WkU5RHVBcWt1V0xPRmF0R2hoNkN5Wm5PclZxNk41OCtiY3NXUEhBS0Q3KysrL3YvUHAwNmVzbWNsQVJJYk9RRmxTS3BYckFMd3paTWdRdEcvZjN0RFpNVm50MjdmSFYxOTlCUUR2L1BNelp3ekVaS3JRclZ1M2RoYUpSRmNhTldxRVBYdjJ3TnJhMnRCWk1ta3ltUXdEQnc3RXc0Y1BRVVRPY1hGeDBZYk9remt5bVJKWUpCSjlEd0FqUm94Z3dWc0JySzJ0TVh6NGNBRC8vdXlaaW1jU0pYRHIxcTFiaTBTaXVMcDE2K0xRb1VPd3NySXlkSmJNZ2x3dVIrL2V2ZkhpeFFzUVVldTR1TGpyaHM2VHVUR0pFbGdrRWswQ2dDRkRockRnclVCV1ZsWVlNbVFJQUlEanVNa0d6bzVaTXZvQWRuVjF0UVRRUnlRU29WZXZYb2JPanRueDlQU0VTQ1FDZ043ZTN0NG0xYXBoREl3K2dETXlNdG9CcU5XNmRXdlkyOXNiT2p0bXg5N2VIcTFhdFFLQTJna0pDZTBNblI5elkvUUJ6SEhjbHdEQXVrb2FqdnBuci81ZE1CWEg2QU1ZZ0NmQUF0aVExRDk3SXVwdDRLeVlIYU1PNE5hdFc5Y0EwTHhtelpwbzNMaXhvYk5qdGhvM2JveDMzbmtIQUpxTHhXSUhRK2ZIbkJoMUFGdFlXSHdLQUUyYk5qVjBWc3dheDNIQzc0RGp1RThObkIyell0UUJET0F6QUdqV3JKbWg4MkgyMUw4REl2ck13Rmt4SzhZZXdDMEIweW1CbFVvbDVzeVpBNVZLcGJFOUp5Y0hjK2ZPaFZRcU5WRE8za3dkd0NxVnFxV0JzMkpXakhvdUdTTDZFRUNsZS80OWVQQWdGaXhZb0hmNm1KZ1lBTUN6Wjg5dytmSmxkYnVxWU1lT0haQktwYWhTcFVxWjVyTXNOV3JVQ0FEQWNkeUhCczZLV1RIcUFBWlFBMENsYS8vdDA2Y1BQRDA5QVFDZmYvNDVvcUtpVUxWcVZXRy9ybTBBOE9qUkk2M2F4Tk9uVDdGNzkyN3MyTEVES3BVS1k4YU13WklsUzFDN2R1M3l2NUVTS1BBN3FHSElmSmdiWXc5Z0J3Q29WcTJhb2ZPaGdlTTRXRmo4MnlsSkpCSnBmTmUxYmVUSWtiaHo1dzQ0amtPSERoMlFtNXVMcTFldll2NzgrUmd5WkFqVUV4UDA2ZE1IeTVZdHc2SkZpeXJtWnZSVTRIZkEza0pYSUJiQWxjUnZ2LzJHT1hQbW9FMmJOdWphdFN1NmRldUdKVXVXNE9yVnExQXFsVGh6NWd5eXNyS1FuWjJOek14TVhMOStYZDBEcWxKZ0FXd1lMSUFya1h2MzdtSFVxRkY0L3Z3NUdqUm9BSGQzZDN6NDRZZDQvLzMzVWJ0MmJkU3NXUk1PRGc0NGZQZ3d0bXpaZ3RXclZ4czZ5d0k3T3p2MVJ4YkFGY2pZQTdoU0VvdkZHdDg3ZHV5b2xhYmd0ckZqeDJMbzBLRklUVTFGbzBhTmNPclVLWHowMFVkd2NuS0NyZ241UER3ODhNVVhYNVI5eGhtalkrd0JuQUhnM2V6czdFbzFpRi85VmxrbWs4SEZ4UVZYcmx6UmVONFZpOFg0NDQ4L1lHdjc3eUlSMTY5ZlIvWHExU0dSU0hEeDRrWGhId0d4V0l3NmRlcG9uRDg5UFIwWEwxNnNnRHZSbjBRaVVYL01NR1ErekkzSkJQQS9YZmtxbFpjdlg4TGUzbDdyQlpZdXJWcTFRbzhlUFRCOCtIQklKQkpNbVRJRlFQN01GLzlNSUNkd2NYRXBsL3kramV6c2JQVkhGc0FWeU5nN2NtUUFHbjg4bGNxbFM1ZFFrcGt4eDR3WmczcjE2a0Vta3lFeE1iRWNjMWIyV0FBYmhyRUhjRG9BWkdaV3ZsbE5Ieng0Z0hYcjFtSHc0TUY2SDNQdzRFR2twNmRqL1BqeDhQUHp3NE1IRDhveGgyV3J3TzhnM1pENU1EZEdYWVhtT080K0VYMlJuSndNWjJkblEyZEhjT2pRSVFRRkJXSHMyTEY2VDIrN2E5Y3U3TjI3RnhzMmJFQ2RPblh3MldlZm9XblRwcERMNWVqVHAwODU1L2p0UFh6NEVBQkFSUGNObkJXell0UUJET0FtZ0VwWFV0V3RXeGNyVjY2RW82T2p6djFqeDQ3Vm1ydnJndzgrd09iTm0xR3JWaTBBd0gvKzh4OEErVytyVjZ4WW9aRjI2dFNwNVpEcnQ1T1FrQUFBRUlsRU53MmNGYk5pMUxOU2lzWGlEa1QwaDVPVEV6WnMyR0RvN0ppMXNXUEhJaVltQmlLUnFFTjBkUFFGUStmSFhCajFNN0JTcWJ3RlZMNFMyTndRa2ZBN0lLSmJCczZPV1RIcUFMNTI3Vm82Z1BpMHREUWtKeWNiT2p0bUt6azVHYTlmdndhQStKaVlHUFlXdWdJWmRRRC9JeHpJWDcrV01RejF6NTdqdU1NR3pvclpNZm9BSnFLREFBdGdRMUwvN05XL0M2YmlHSDBBT3pnNC9BbmcxYlZyMXlwbGU3Q3BVNCtNQXZDcVdiTm1meG82UCtiRzZBUDQ3Tm16Q2dDSFZTb1ZqaHc1WXVqc21KM3c4SEQxRkVDSFEwTkRsWWJPajdreCtnQUdBSlZLdFFiSW4zcEdMcGNiT2p0bVF5YVRZY2VPSFFBQUlxbzhZeHZOaUVrRThMVnIxNjRCT1B6OCtYTkVSRVFZT2p0bUl5SWlBaTlldkFESGNZZll5b1NHWVJJQkRBQkV0QUFBdG03ZENwbE1adWpzbUR5WlRJWnQyN1lCK1BkbnoxUThrMWxON3RtelowL3IxNi92bkpHUjhaRlVLcTJVUSs1TXlhcFZxM0QrL0hrQU9Cb2JHN3ZjMFBreFZ5WlRBZ09BaFlXRkg0RFhPM2Jzd0lVTHJEZGZlYmx3NFFKQ1FrSUE0TFZDb1JodjZQeVlNNlB1QzYwTHovT2VBQTdYcUZHRGdvT0RPZlZzamt6WmVQcjBLWVlPSFVycDZla2NnTjZ4c2JIaGhzNlRPVE9aS3JSYVNrckszL1hyMTYrUmw1Zm5jdUxFQ1lqRllyejc3cnVHenBaSnVIUG5Ec2FORzRmWHIxOXpBRmJFeHNhdU1YU2V6SjNKQlRBQTFLeFo4NHlscGVVSHVibTVyU0lpSXVqRER6L2tLdHZxRGNibTNMbHptRHg1TWtra0VnNUFzRlFxbmZ6eTVVdlc3bXRnSmxlRkxvQVRpOFd6aUdnZUFQVHMyUk4rZm42b1g3KytvZk5sVkZKU1VyQnUzVG9jUFhvVUFNQngzT3lZbUpnZkFKQmhjOFlBcGgzQUFBQ3hXT3hEUkJzQTJIRWNoN1p0MjZKang0NW8yYklsNnRXckIzdDdlMWhhR3Z1OEJtVkRvVkFnTXpNVHo1NDl3ODJiTi9ISEgzL2cwcVZMSUNJQWtIQWNOeTRtSm1hbm9mUEovTXZrQXhnQTJyUnBVMWN1bDg4R01BS0E3UnVTTTVweUFHeTFzckthZi9ueTVlZUd6Z3lqeVN3Q1dLMU5temIyY3JtOEg0Q09BSndBMUFOUUV5YjZMcUFVbEFEU0FEd0RFQTNnRHlzcnEvMlhMMTltbzBRWXBpZzh6eFBQOCt5Wmtpa3hrK3JJd1REbXhxeXEwSlhCWjU5OTlyNmxwZVgzaFRhUCsrZi9HalB6S1JTS0gyN2N1UEc0WW5MR0dDTVd3QlhNMjl2YklqNCsvZ25IY1hXTFMwZEV6NXMzYi80ZUcyUExGSWU5dktsZ2QrN2NvZmZlZTY4WjhsK2lGU2Y0MUtsVGJJWUNwbGpzR2RnQVZDclZmajJTNlpPR01YTXNnQTFBSkJKRkVWRmFNVWxTSFJ3Y29pb3NRNHpSWWdGc0FERXhNWEtPNHc0VmsrVFFQM045TVV5eFdBQWJDTWR4UlZhUlJTSVJxejR6ZW1FQmJDQVpHUmtuQWVqcTRaU1pucDUrcXFMend4Z25Gc0FHRWg4Zkx5VWlYVytadytQajQ2VVZuaUhHS0xFQU5xQWlxdEdzK3N6b2pRV3dBWEVjZHh6NW8zM1VjamlPKzkxUStXR01Ed3RnQTRxSmlja0JjRXo5bmVPNGlIKzJNWXhlV0FBYkdCRUpWV1k5TzNnd2pJQUZzSUZaVzFzZlZYKzJ0YlU5V2x4YWhtRXFJWjdudzNtZVoydnJNaVhHSm9PcUhQWnpITWNHOURNbFp0VERDUjBkSFM5ekhQZTVvZlBCL0l1SXpzYkZ4YmtaT2gvbXdxaWZnVm53Vmo0Y3g3a2FPZy9teENTcTBERXhNWWJPQWdOQUxCWWJPZ3RteDZoTFlJWXhkeXlBR2NhSXNRQm1HQ1BHQXBoaGpCZ0xZSVl4WWl5QUdjYUlzUUJtR0NQR0FwaGhqQmdMWUlZeFlpeUFHY2FJc1FCbUdDTm1kZ0dja1pFQm1VeW1zUzBsSlFVUkVSSEZIbmZ6NWsydGJmZnUzVU51Ym02Sjg2QlNxWkNkblkwWEwxNGdQVDFkWTkvcDA2ZTEwajk0OEFCWHIxN1Y2OXdLaFFLTEZpM0MrZlBuOWM3UDQ4ZVBjZVFJVzRiSkdKbkVZSWFTQ0E0T1JtcHFLdWJNbVNOc08zLytQTEt6czRzOTd1dXZ2MFpVbE9acUp4RVJFYkN4c1lHZm41L0c5dFRVVlBqNitrS2hVRUNwVkVLcFZFSXVsME9oVUVDbFVzSFMwaEkyTmphb1dyVXFQRDA5TVhMa1NPSFllZlBtb1V1WExocm5rOGxrV0xObURiWnYzLzdHKy92eHh4K1JsSlNFOCtmUFk4dVdMYWhidDloRkVBRUFWbFpXK1Bubm4vSHh4eC9qd3c4L2ZHTjZwdkl3dXdEMjgvUERoQWtUY1B6NGNheGF0UW9BOE9yVks5U3VYUnQ3OXV6UlNEdG16QmowNjlkUFk5dmt5Wk9Sbkp5c3NlMzQ4ZVBDNTBPSERxRldyVnFZUG4wNjZ0V3JCd2NIQjFoWldXSC8vdjM0OE1NUDBiWnRXeUh0NHNXTHdmTzh6bng2ZVhrQnlBOWVhMnRyQUlDSGh3ZXFWcTBLQUJneFlnUjY5KzR0cEZjcWxmanh4eC94K1BGanJGKy9IdUhoNGZEMTljV3FWYXZRcEVrVGpYT0x4V0k0T0Rob1hYUGN1SEZhMjQ0ZlB5NWNuMkhLRk0venhQTThsVlIyZGpiSlpESWlJa3BNVEtTdnYvNmFpSWk4dmIxSnFWUnFwSFZ6Y3lNM056Y1NpOFhrNXVaR1JFU2hvYUgwNjYrL0NtbWlvcUpvK3ZUcEdzZjkrdXV2TkhMa1NNck96aVlpb3R1M2I5Ti8vL3RmZXZic0dSRVJiZHEwaVVhTkdrVjVlWGxFUkRSeDRrU3Q2MGdrRWhveVpBZzlmZnFVaUlnbVQ1NU00ZUhoV3ZmejZORWpHamx5SkUyZE9sVTRIeEZSZUhnNHVibTUwZjc5KzBtbFVnbmJlWjRuaFVKQlJFUjVlWGswYU5BZ2lvK1BMOUhQVUJmMTc4UFFmeGZteEtobjVGRC9zYnpOZU9BWk0yWmc0TUNCYU4yNk5jUmlNYTVjdVFJTEMrMWxrenQzN2l4VW9YTnljdkRkZDk5aDBhSkZ5TTdPaHErdkw1WXVYWXBtelpwcEhQUFRUejhoTHk4UDgrYk5Bd0RzMjdjUDllclZnMEtod01hTkc3Rmh3d1pVcjE1ZDUzWDgvUHlRbFpXRlY2OWV3ZDdlSGxaV1ZraEpTVUdEQmcyZ1VxbXdjK2RPWkdkblkvdjI3ZGk1Y3lkR2poeUprU05IZ3VNMGY2VzNidDNDekprelViMTZkWXdiTnc0ZE8zWVU3ck43OSs1UUtCVEl5c3JDTysrOG8zWFBWYXBVS2RHenNYbzhjR3hzckZIL1hSa1RzNnBDNzl1M0QydldySUZFSWhHQy91VEprN2gyN1pxUXBsZXZYc0puYTJ0ckhEcjA3eUtDMjdadDAvanU0K01qZlA3MjIyOEJBTC8rK2l0cTFLZ0JBQWdNRElSY0xoZlMvUFRUVDRpSmlZRlVLb1dqbzZOVzhLcko1WExFeDhjak1qSlMyTFo4K1hMNCsvc0RnUENNbkppWWlNdVhMMlB6NXMzdzhmSEJ0bTNidE00bGtVaHcrdlJwN051M0Q4K2ZQOWY2ZWZUdjN4Lzc5dTNEQng5OGdFZVBIcUZodzRZNjg4UlVUbVlWd1AzNzkwZi8vdjAxWm80bytIWlhMQmJqeUpFakdpWHdpeGN2OE5kZmZ5RXZMdytuVDUvR3BrMmJVS3RXTFVSRlJlSE1tVE9ZTzNldTFuVmNYRnlLeklPdWZULysrQ040bnNmVnExZVJrNU9qOGR3OWZQaHdBUGx2dkcvY3VJSG16WnNMK3o3OTlGTnMzYnBWK0Y3NEpadEtwVUtiTm0zZzRPQ0EwYU5IYSt6ak9BNUJRVUhvMGFNSFB2amdBd0RBbDE5K1dXUU5oS21jekNxQVMrclZxMWNZT0hBZzJyWnRDMnRyYTdSdTNScSt2cjRBZ0pjdlg4TEd4a1o0MmFRV0ZoYUdpeGN2YW13N2R1d1lkdTdjaVR0Mzd1RGpqei9HOU9uVDhYLy85MzhhYVhyMTZvWGF0V3VqU3BVcTJMcDFLd1lPSEFnQVFxbmFxMWN2NGZPWk0yZjB5cjlFSW9HZG5aM0d0dHpjWEloRUlvaEVJaHc1Y2dSMmRuWUlEdzhYOW5mdDJsWDQvTjEzMzhIZDNWMnZhekdHWWRZQjdPSGhvYld0WUJXNmJ0MjZPSFhxRkVRaUVUcDM3b3lwVTZkaTZ0U3BXTHg0TWQ1NTV4Mk1IVHNXQUJBUUVBQlhWMWYwNk5GRDYzemJ0bTNEd1lNSHNYSGpSblR2M2gyelpzMkN2NzgvNXMyYmgxYXRXZ25wZHUvZURUczdPM1R1M0JrMWE5WVV0bnQ1ZWFGNjllcW9WYXNXWEZ4Y3RQNXgwQ1VyS3d1MnRyYUlpNHREL2ZyMU5mYWxwNmNMYjZBTHZ6c1FpOFdJakl4a0piQVJNZXNBUG5ic21NWjNYVlhvd3RMVDAzSDgrSEY0ZVhuaDlldlhpSStQeDk5Ly80MGZmL3hSSTExaVlpSVdMMTZNbkp3Y2JObXlSUWpLWnMyYVljR0NCWmcyYlJxNmRldUdrU05Ib25idDJsb2xaVUhxa3Jkd2FWK1VwVXVYNHZmZmYwZTFhdFVRRUJBQWxVcUZNV1BHWVBQbXpYanc0QUVhTm13SWIyOXZyVTRrQU5DOWUzZU43d1dmdzVuS3g2d0MrUFhyMTVnM2J4N3M3ZTJ4ZHUxYWVIdDc0OTEzM3kzUk9XclVxSUVqUjQ1ZzE2NWQ4UEx5Z2tLaHdNeVpNMkZwbWYralZDZ1VtRHQzTGs2ZlBvMnZ2dm9LNDhhTkUvYXB0V3paRWp0MjdNRENoUXZoNGVHQlpjdVdvWFBuemtWZVUvMGNYTlJMTHdDd3NiSEIvZnYzOGVHSEgyTCsvUG1ZUDMrK3NPL2t5Wk9RU0NRUWlVUTRkKzRjV3Jac2lXblRwbW1kUXl3VzQvang0NndFTmlKbUZjQ1hMMStHZzRNRElpSWlzSG56Wm93ZVBScFpXVm13c0xDQWxaVVY2dFdyQnc4UEQ4amxjaWlWU256ODhjZFl2WG8xSkJJSnJLeXNBQUNabVpuNDg4OC9jZlhxVlZTdlhoMWR1blRCc21YTEVCMGREVjlmWDlTdFd4ZWRPblhDK1BIajhmNzc3eGVabDdwMTYyTDE2dFc0YytjTy91Ly8vZzh2WHJ5QVFxRVFycU1XRkJRa3ZHUktTMHREVGs0T2lMU2JXa2VNR0lHUkkwZENxVlJxYkNjaTFLbFRCNEdCZ1hqeDRnVWlJaUt3ZHUzYXQveEpNa3daS0dsSERxVlNxZFZSUTcxZEtwVlNUazRPU2FWU29aTURFZEVYWDN4QmJkdTJwYUNnSURwMjdCZzVPenZUaUJFamFQLysvU1NWU29tSUtETXprOWF1WFV0RGh3NHQ5dnJ6NTg4dmN0L2t5WlBwaXkrK29LQ2dJQ0lpY25kMzEwb3phTkFnOHZEd29EVnIxdWgxdjRVOWUvYU1BZ0lDaXR4ZnNJTkhhYkNPSEJYUHFCdmN5NklqUjBsbFoyZWpXclZxT3ZlcFZDcUlSR1V6UGlRdkx3ODJOalpsY3E2Q2lFaXJzMGRaWVIwNUtwN1pqVVo2VzBVRkw0QXlDMTRBNVJLOEFNb3RlQm5EWUFHc3A4ek1USjNiWDd4NFVjRTVZWmgvc1FEV2s2ZW5wODd0WDM3NUpSSVNFakJ0MmpTOGZQbFNaeHFWU2xYa1B3QkYrZnZ2djVHWW1LaFgycmk0T0NRbkowTWlrV2hzWDdKa2lWN0hsMllNTVZNNW1OVmJhQUJ3ZG5iV0sxMk5HalgwYWdPMXNMQkFreVpONE83dWpuMzc5c0hQencvMzd0M0QxYXRYOGVqUkl5UWtKQ0FoSVFIZHVuWERqQmt6OU03bmxpMWIwTEZqUjYyaGdMcWNPSEVDYmRxMHdkU3BVN0Y3OTI1aCtOL3g0OGNSRUJBQUFMaDQ4U0pzYlcwMU9vK29sV1lNTVZNNW1GMEFxMVFxbkRwMUNoekg2UndUR3hjWGg0OC8vaGkydHJZNmp5L2NleXMzTnhjOWUvWVV2bGVyVmcxaXNSaHl1Unl0VzdmRzRjT0hFUlVWQld0cmF5aVZTbnorK2VjYW5UWWtFZ211WExtQ28wZVBZdm55NVFEeVMwU1pUSVpMbHk1aDZkS2xSZDVMVkZRVWlBaC8vdmtuL1AzOUVSa1pLZlRWRGdzTFExWldGZ1lNR0lDVWxCVFkyZGxoM2JwMUdzZVhaQXd4dzVTNTBvd0g1bm1lWHI5K1RZR0JnVFJyMWl4aFhEQVJVWHg4UEhYczJKR2lvNk8xanV2VXFaUE84N203dXd0amZuVnAyN2F0OEZtaFVHamxWMWZUemN5Wk0ybnQyclY2M1U5MGREUjE3OTZkaUloZXZIaEJLU2twd2o0M056ZDY5ZW9WOWUvZm4wNmRPcVZ4WEVuSEVPdUROU05WUExNcmdkWG16cDJMd01CQVRKdzRFVUZCUVZDcFZQajIyMi9oNit1ck1WcHA3Tml4ZVBUb0ViS3pzK0hoNGFIVi9kTEd4Z1o1ZVhrYUpmYU1HVE53NTg0ZHlPVnl5T1Z5OU9uVEIwRCtRSWMzdVhuekpwNCtmWW9SSTBab1RhMEQ1RGN2U2FWUzdOMjdGODJhTmNQT25Udng2dFVyb1dadzdOZ3hEQjQ4R0VxbEVsbFpXUmc0Y0NCeWNuS3dmdjE2ckYrL0hyLzk5bHV4WTRoNzllcUZEejc0QURObnprUllXSmd3aHBoaHl0emJsTUJFK1NYaXpKa3phZURBZ1RSNjlPaGlPMXFvUytDZVBYdVN0N2MzZVh0N0M1K1RrcExvL3YzNzVPWGxSWEs1WERobTdkcTFKU3FCczdPenFWKy9mdlR5NVV1dDY4dGtNZ29PRHFZdnYveVNEaHc0UUVxbGttN2R1a1VqUjQ0VVN1Q0NuVDhTRWhMSXk4dUxUcDQ4cVhHZW16ZHYwdkRodytudTNidkU4engxNnRSSjZ6K2U1eWs5UFowMmI5NU1vYUdoZXYxYzFmZkNTdUNLWmRadm9TMHNMREJyMWl4a1ptYmk1czJiR0Rac21GN0g3ZDI3RjN2MzdnVUEyTnZiSXpVMUZTdFdySUNUazVQUTcvbjE2OWM0Y09BQVZDb1ZaczZjK2NiWksxVXFGZWJObTRla3BDVFVybDFiYTMrL2Z2MlFsNWVIblR0MzRzc3Z2NFJJSk1MdDI3Y3hac3dZcmJTUmtaRVlOV29VTWpJeThOdHZ2MkhJa0NFWU1tUUlnSC9IRUgvODhjY0E4cCtqQy81MzVzd1ppRVFpWVF4eC8vNzk5ZnFaTUlaaHRsVm9JSDlxbktsVHA2SlpzMmJvM0xrenhvNGRpN1ZyMTJwTmpWUFlnQUVEaE04MWE5YkV1blhyY092V0xjeWVQVnZZdm56NWN2VHMyUk83ZCsvR3A1OStDbjkvZjZ4ZXZickljKzdkdXhkMTZ0U0JsWlVWVkNvVjNOemNOUFpMSkJJRUJ3Y2pPRGhZMkxadjN6NnR3UmpIangvSDJyVnJZV1ZscGZFV1hWMk5meE5kWTRpWnlzdHNBL2pKa3lmNDl0dHZVYjkrZlN4YXRBaFdWbGF3dExTRXI2OHYxcTVkcXpYZ3ZpQjE2ZXZ0N1kxNjllcmgxS2xUR0RObWpORDhFaDRlanJpNE9JU0dobUwzN3QwWVBIZ3dtalp0V213dnFHN2R1cUZhdFdyWXQyOGZSQ0tSMXV3YXpzN09XdHQwY1hWMVJjdVdMVEZod2dSOWZneUM0c1lRTTVXWFdRWndRa0lDL1AzOTBhdFhMMHliTmszb0F1bnY3dytaVElhQWdBQ0VoWVZwREJHVXkrV1lOV3VXeHJ4VDY5YXR3KzdkdTlHZ1FRT01IajBhOSs3ZGcwUWl3WTBiTjdCdzRVS05GMXR0MnJUUkdpbFVVTUZCL0c5TC9RK0Z1dG9NdkxuSFdIRmppTXV5aXloVHRzd3lnSnMxYTRabHk1YkJ5Y2xKYTkvMDZkUHgrUEZqSVhpLysrNDd4TVRFd01QREEwMmJOc1d2di82S0J3OGU0UEhqeDdDeHNjR0RCdzlRdlhwMUtKVktYTHQyRFgvLy9UZG16cHhaN0IrOXJyZkxieXM3T3hzU2lRVERodzhYSnRqYnNXT0hzRjlYRlZyZk1jUk01V1YyQVd4dGJhMXpLaDFkd3NMQzRPWGxoZG16WjhQR3hnYUppWW00ZCs4ZSt2ZnZqOGFORzJQeDRzVm8xNjRkbmoxN2hsOSsrUVc1dWJsbzBxVEpHLy9vQ3k2ZlVyREpxakNaVEFhcFZBcWxVcWsxVHJnd2hVS0JidDI2NGV1dnZ4YWVpOTlVQXVzemhwaGh5azFwSjNZdkMybHBhVFI2OUdpU1NDU1VscFpHdzRZTkl6YzNOM3I4K0xGR3VvTE5TRXFsVXF1cGF2NzgrUnBqbEF0MkdIbjY5Q2wxNmRLRjNOemNhUG55NVVYbTVjQ0JBMXJiamgwN3B2RTlNakpTdnh0N0M2d1pxZUlaOWRneVE0d0hMcW15SENOYzJiSHh3QlhQUFA2eURNaGNncGN4RFBiWFpTVFllR1JHRnhiQVphZzgxOWw5bS9ISWpPa3l1N2ZRNVVtZmRYWXJZand5WXo1WUFMK0YwcXl6V3hIamtmWHQwODB3Qm1YSVppUjFzMGxKMTltdDZQSElGWWsxSTFVOFZnS1hnYTVkdXdycjdJNGZQMTVydjY1MWRzdHpQREpqUGxnQWw0SFNyTE5yWTJPRG9LQWd6Smt6QjJQR2pJR2RuUjBjSFIweGRPaFFqWFFiTjI0RWtML3c5N0ZqeDlDclZ5OGhXSE55Y21CcmE0dXNyQ3lrcGFVaE1EQVFlL2JzMFZyS2hURmQ3QzMwV3lwcW5kM2lCaTZvbGVkNFpNWThzTjkyS1pYRk9ydmxPUjZaTVE4c2dFdnBiZGZaTGMveHlJejVZQUZjU20renptNTVqMGN1Ym9RVFkxcFlBSmZTMjZ5elc5N2prVmtBbXc4V3dLWHdOdXZzVnNSNFpNWjhzQUF1QlNKQ3UzYnQwTEpseXhJZmUvSGl4UktsTHpnL1ZaTW1UWVFBZmYzNk5SSVNFckJxMVNySVpESk1tVElGang0OXdxaFJvMHFjSjhaNEdmVzRUVU9PQjZaeVhHZlhXTEh4d0JXUHRRT1hFZ3RlcGpKZ0Fjd3dSb3dGTU1NWU1SYkFER1BFV0FBempCRmpBY3d3Um93Rk1NTVlNUmJBREdQRVdBQXpqQkZqQWN3d1Jzd2sra0t6MFRlTXVUTHFFcGlJemhvNkQ0d21JcnBpNkR3d1RJVmkwN0V5cFdYVUpURERtRHNXd0F4anhGZ0FNNHdSWXdITU1FYU1CVERER0RFV3dBeGp4RmdBTTR3Ull3SE1NRWFNemN4V3dUNzc3TFAzTFMwdHZ5KzBXYjBpK0lhQ0d4VUt4UTgzYnR4NFhERTVZNHdSQytBSzV1M3RiUkVmSC8rRTQ3aGlGeklpb3VmTm16ZC9MelEwOU0zTEhESm1xK2pWdDVoeWNlZk9IWHJ2dmZlYUFkQmVWMFZUOEtsVHA0NjhJUTFqNXRnenNBR29WS3I5ZWlUVEp3MWo1bGdBRzRCSUpJb2lvclJpa3FRNk9EaEVWVmlHR0tQRkF0Z0FZbUppNUJ6SEhTb215YUd6Wjg4cUtpeERqTkZpQVd3Z0hNY1ZXVVVXaVVTcytzem9oUVd3Z1dSa1pKd0VrS2xqVjJaNmV2cXBpczRQWTV4WUFCdElmSHk4bEloMHZXVU9qNCtQbDFaNGhoaWp4QUxZZ0lxb1JyUHFNNk0zRnNBR3hISGNjUUE1QlRibGNCejN1Nkh5d3hnZkZzQUdGQk1Ua3dQZ21Qbzd4M0VSLzJ4akdMMndBRFl3SWhLcXpIcDI4R0FZQVF0Z0E3TzJ0ajZxL214cmEzdTB1TFFNdzFSQ1BNK0g4engvMk5ENVlJeVBTYXpNWUFMMmN4ekg1b1ZtU3N5b2h4TTZPanBlNWpqdWMwUG5nL2tYRVoyTmk0dHpNM1EreklWUlB3T3o0SzE4T0k1ek5YUWV6SWxKVktGalltSU1uUVVHYkpFNVF6RHFFcGhoekIwTFlJWXhZaXlBR2NhSW1XVUFiOTY4R1ljT2FZNm5KeUo4ODgwM3VIejVjcEhINWVYbFlmdjI3Y2pKTVkzZWpxWjJQK2JJSkY1aWxkU05HemN3ZXZSb2pXMHJWcXhBclZxMXNHL2ZQalJ0MmhUdnZ2dXUxbkZXVmxaNDlPZ1JBZ0lDc0hyMWFvaEVSZi83TjNqd1lLMXREeDQ4UU5PbVRUVzJ6Wm8xQy8vNXozOHdiOTQ4eE1iR0N0dWZQbjJLQmcwYWFIMVdVLzhEbEpPVG8vTmFCVDE1OGdUUjBkRnZkVDlNNVdUVTdjRHFSYkgxZlF1OWUvZHVoSVdGNGRHalI2aGZ2ejRzTFMyeGE5Y3VMRm15QkFxRkFqTm56a1JLU2dybXpKbUQ3Nzc3VGl2WUFFQ2xVbUg4K1BINDRvc3ZNSERnUUozWEdUWnNHT1J5dWRaMlhRRU1BTHQyN2RMYTFybHpaMFJGUldsOUxvME9IVHJnL1Buek92ZnBjei82VXIrRmpvMk5OZXEvSzJOaVZpWHdvRUdEMExKbFMyemN1QkdyVnEzQzQ4ZVBNWExrU09UbDVRbjdBU0F0TFpuZWVLOEFBQ0FBU1VSQlZBM2ZmLzg5K3ZmdkR5OHZMNDF6aUVRaTlPalJBeXRYcm9TSGh3ZnM3ZTIxcm5QLy9uMWN2SGhSYTd1SGg0ZFdzTHE0dUFpZk8zZnVqTHAxODZlTHpzbkp3WUFCQTdRK0Eva2xjc0dBOVBmM3g2TkhqNHE4YjZtMDZQa0I5TGtmcHZJeXF3QUdnS2lvS0xpNXVjSEx5d3NyVnF4QTkrN2Q0ZVBqbzVVdU9UbFpaeWtLQUJjdlhvU1ZsUlYyN05pQkNSTW1hTzF2M0xneEZBb0ZBZ01EQVFEVnFsWEQvUG56QVFDTEZ5L0dpeGN2QUFETGx5OUg0OGFOTlk3ZHUzY3ZnUHhnMXZVWnlDOVJDMXErZkhteDkxdzRmVW52aDZtOHpDNkF6NXc1ZzgyYk4yUDc5dTFvM0xneGxpOWZqdkR3Y0FCQXc0WU4wYlJwVTR3ZlB4N0xseS9INnRXcnRZN1B6TXpFK2ZQbnNXYk5Hdmo3KzJQWXNHR3dzN1BUU0xONzkyNG9GUHBOS3JsNzkyNk43N3BLM2NJbHNOckpreWV4ZHUzYU4xNGpMeTlQcUVtRWhZV1YrSDRZcGx6d1BFODh6NU8rVWxOVDZmUFBQNmUrZmZ0U216WnRxRy9mdnVUdDdTM3M5L2IyRnI3Mzd0MWI1emsyYmRwRWt5Wk5JaUtpNzc3N2p0YXVYYXYzOWQvRTE5ZVhpSWl5czdOcDBxUkpsSkdSb1RQZDZOR2poYyt2WHIyaVhidDJrVUtoRUxieFBFL3g4ZkhDOTZkUG45S1pNMmQwbnFzczcwZjkrekQwMzRVNU1hc1N1R2JObWtJemtaZVhGOExDd3RDN2QyOE1IejVjcitQVDB0SVFIQndzbE16anhvM0RrQ0ZEMEx0M2I3ejMzbnRDT2wxdmhWKzllZ1daVEtiMU5oa0ErdlhyaCtEZ1lBQkFuejU5a0plWGgvVDBkQXdkT3JUSXZQejg4OC80K3V1dlVhVktGZnoxMTE4WU5td1lGaTFhaElZTkd3TElmN3U5YnQwNmhJZUg0N2ZmZnNPQUFRUGc2dXBhcXZ0aEtpK3pDdURDc3JPellXTmpnMjNidGdHQXptcXFHaEZod1lJRjZOQ2hBMXExYWdVQWFOU29FZnIyN1l0NTgrWmgvZnIxUWpQTXJsMjdORjZPQWZrdmtxeXRyYlhPcTM2cDFiOS9md0Q1VFZ5TEZ5OUdSRVFFTEN6eWw2NktqWTJGbjU4ZjVzMmJoKzdkdTJzY2IyZG5oM256NXVIa3laTzRmZnMyN3Q2OUN5RC91Ymw3OSs1d2RIUkVTRWdJNnRXclYrcjdZU292c3dyZ0sxZXVJQ3dzREs5ZXZjS1RKMDh3WXNRSVpHUmtZTlNvVVc4ODl1ZWZmOGI5Ky9leGMrZE9qZTErZm43dzhmSEJzbVhMRUJBUUlHeS9mLysrOEtiWXc4TUQ1ODZkQXdCMDdkb1ZrWkdSQUhTL1hFcEpTWUdGaFFYR2pSc0hWMWRYMk5uWjRlZWZmOGFzV2JPMGdsZXBWQ0k2T2hxblQ1L0dIMy84Z1k4Ly9oamUzdDRBOGt0VGUzdDdyRnUzRHJ0Mzc0YTN0N2RHcVZyUysyR1lNbGZTWitDOHZEeDYvZm8xS1pWSzZ0dTNMeEdSMWpPd212b1pXS0ZRMEpJbFM4alYxVlhqdWJLZytQaDQ2dFNwRTgyYU5Zc2tFZ2tSRWJWdjMxN1kzNzE3ZCtHenU3dTc4TGxnbW9JeU1qSm8zYnAxNU9Ua1JLNnVydFN6WjA5YXNXSUZYYmh3Z1hKemM0VjA0ZUhoNU92clMyRmhZWlNhbWtvS2hZS2VQMzlPVGs1T1FwcUhEeC9TN05tenljWEZoU1pQbmt4eXVieFU5Nk1QOWd6TWxFaEpBN2lnZ2dHc1VDaElJcEhRMEtGREtTa3BpUjQrZkVqZHVuVWpJcUtnb0NEcTBhTkhrWC9zYXJkdTNhS3VYYnZTNnRXcmlhajRBTTdMeTZQczdHeU5OTC8vL2p2NSsvdFQzNzU5eWQzZG5XYk5ta1ZYcjE0bG92eUEycjU5TzQwZE81YmF0MjlQMzMzM25kYjFMMTY4U0R6UGs1T1RFMzMvL2ZkYSs3T3pzK25Ka3llbHZoOTlzQUJtU3VSdEFualRwazFFUkJRY0hFeDM3OTZsWGJ0MjBmMzc5K25ISDMra0lVT0cwTHAxNjRnb3Z6Uk1UMC9YNjV5dlg3OG11VnhPUkpvQnJGUXFOVDV2M0xpUlhGMWRhZmJzMmNMMnAwK2ZVbVJrSkQxNDhJQlVLbFdSMThqS3lxSjc5KzdwM0tkU3FZbzk5bTN1Ung4c2dDdWVVWGQ1SzJsWFNxWjhzYTZVRlkrOVptUVlJOFlDMk1SSUpKSlNIWmVWbFFVaVZ2czFObVlmd0ZsWldjVzIvNzZONTgrZm8wZVBIaHJqYlpPU2tvcHR0bEtwVkZpeVpJbEdQK3liTjIvaTJMRmpSUjZqcGxRcTBiZHZYeng3OXF6WWRINStmcERKWkJyYlhGMWRTeDM4ak9HWVZUdXdMa3FsRWdrSkNXOU1KeGFMNGVEZ1VPVCtqSXdNcldmeDhQQnd0R3JWQ3JhMnRzSzJzMmZQNHJQUFBpdnlQTmV2WDhmTm16ZGhaV1VsYkt0VHB3NW16WnFGcmwyN3d0SlMrMWZXcDA4ZkFJQkNvVUJHUmdiR2pSdW5sYWJnQkFaWHJseUJRcUhRMmJGRUxTOHZEMCtlUEVHelpzMktUTU1ZbnRrSHNKcXVUaFUvL1BDRFJ2ZkQwNmRQRjNsOHdSa1pWU29WM04zZGtaMmREU3NySzNUcDBrVTQvdGl4WTNqNDhDSDI3ZHNucEE4SkNSRkdKUjA2ZEFpZW5wN3c4UERRdW9hbnA2ZncyYzdPRHFHaG9RQ0FGeTllNkJ5K3FGWnd5S0krNUhJNUFnTURJUktKc0dMRmloSWR5MVFzRnNEL0tHckFlMEZkdTNiVjYxeEVoSXlNRENHb2xFb2xPblRvZ05qWVdOamEybW9FbTV1Ym0xQ3FwcVdsNGN5Wk0vajIyMjlMVksyWHkrWEZwaTlxV0tRdXVibTVDQXdNaEZLcFJGQlFrTjdITVliQkFyZ0UxRjBnZGRFMUo3SzZpcXBVS2dFQVI0OGUxWHIrVlNnVVFuVjU2OWF0QVBMSEQ4ZkZ4V0h1M0xsRlhpOG9LRWlvM2xwWldXbU1GeTVNVnduY3JWczM0WE9QSGowQTVFOFVNRy9lUERScjFneHo1c3pSV1YxbktoZXorZzFGUjBkajBxUkpPdmNWVmMxVWw1WnZHbmRidUUreExqTm56a1JRVUJDVVNxVlFOVmNxbGJDMnRrWnljakpPbkRnaHBIVjBkTlNhZUs4b3BTbUJUNXc0b2ZGc3ZuLy9mb3dmUHg2alJvMHFkaFFVVTdtWVZRQTdPVGxwUFNzcWxVcmN1blZMR0pGVDJKbzFhM0Rnd0FFb2xVcms1T1NnZXZYcWI3eU91cVJXUC91cWlVUWllSGw1d2MvUEQ1OTg4Z25xMXEwcnZFdzZldlFvdnY3NmF5eGR1aFFBeXIwRTFtWFpzbVZzZFFValkxWUJyRXRXVmhiR2pCbUQ5ZXZYNDVOUFB0RW9sUUJnMHFSSm1EUnBFdGF0VzRmTXpFeGhtcHppcUt2TTZwZGVTcVVTbjMrZXY0eFQwNlpONGUzdGpTVkxsbURwMHFWUUtwV3dzckxDa0NGRFlHOXZMd1J3U1V0Zzladm9vdmJyNDZPUFB0SXJIVk41bUgwQXE0V0dodUx5NWNzWU5HZ1FCZzhlckRXNTIvMzc5M0h6NWsyY1BIbFM1L0hwNmVrSUNRblJLd2lHRFJ1R2x5OWZRaWFUUVNRU3djcktTcVBaU0sxYnQyNm9XcldxMXZiYzNGeWh1aDBXRm9hZE8zY2lJaUlDVTZaTXdlSERoM0hyMWkwRUJBUUl6N0FuVDU3RTRjT0gwYnQzYjUzNUtTckFGeTFhaEZHalJxRk9uVHB2dktleTRPM3RiWEh2M3IzNk4yN2NlRndoRjJRTTYyMEdNeFRzc0s4ZWZ2ZjMzMy9UdEduVHFIUG56clJwMHliS3ljblI2eHhLcFpJNmRPaEEyZG5aUkpRL0JMRmd2Z3AvVjB0TlRkVWFVdGlwVXlmaGM4RmhnUVcxYmR1V2lJZ2tFZ201dTd1VFJDSVJ0aEVSL2Zqamo3Ujc5MjRpSWhvM2JoemR2WHVYUEQwOTZmejU4MFNVUCtnZ096dWJidHk0UWY3Ky9yUjI3VnJpZVo0eU16TTFydVBpNGtLUEhqM1M2MmVnUG05SkJ6T0l4V0lyUjBkSGQ3Rll2TTdSMGZFWnovUHJ5K3Z2eFJTeEVyaUFEei84RU11WEw4ZjE2OWV4WWNNRzlPclZTMmNKbUpHUkFWdGJXMWhaV1VHbFV1SHc0Y040NzczM3RLcmZiNW9OOHY3OSs2aFpzMmFwOHhzYUdnbzNOemRVcTFZTlZsWld5TXpNaEwyOVBhWlBudzZPNDVDY25JemJ0MitqV2JObStPbW5uM0QwNkZIODV6Ly9BWkEvNEQ4ckt3dURCdytHcDZjbnRtN2Rpb3lNRE9FWlB5RWhBUnpINlp3QzZHMDFiOTY4aW9PRGd6c1I5Vk9wVkgwNGpxdEpST0E0TmdhaXBGZ0E2OUNxVmF0aTN6b1BIanhZbUJwV0pCS2hjZVBHbURWcmxsWTZkZHR5d1dmZ2l4Y3ZZczZjT2JDenM4T3paOC9nNit0YjVIVlVLcFhPWjF0MWxkZmQzVjFvcXZMMjlzYVhYMzRwVE1NRDVMZEhUNXc0RVphV2xtalJvZ1ZhdEdpQmh3OGZvbkhqeHZEeDhjRi8vL3RmWWRvY1QwOVBEQjQ4V0tqS0t4UUtqQmt6cHN5bTFSR0x4YlpFMUoySStuRWMxNHVJN0FHd29IMUxSdjNUSzR2aGhPbnA2ZWphdFN1dVhyMWE0bU5WS2hVQTZQd2p2M256SmxxMmJDbDhmL1RvRVJvMmJBaTVYSTdIang5REtwV2lSbzBhV25OVitmdjdDL004VDV3NEViLzg4b3ZXdVNkUG5xeHp5dHVTNUxzODVyc3FQSnl3VFpzMjlqS1pyQ2ZIY2YwQWVBQ3dMZVp3dFEyeHNiSGp5enh6SnNyc0E1Z3BPd1dhb0VZQzZBZWdWMFZkbTRqT3hzWEZ1VlhVOVNvTHN4K054SlE5anVNSVFJV09UZVE0enJVaXIxZFpzR2RncHN6RnhNUnNBN0N0ZmZ2MjFYTnljbnFLUktKK1JOUUQ1VlNGTnVkcGZGZ0pYSVJidDI1cExQZFpYa3g1cmVJTEZ5NWt4Y1hGN1k2SmlmSG1PTzVkQUY0QVFnQmtHamhySm9PVndFVTRjdVFJYXRhc0NaN24zNWkydEd2N0FoV3pWdkhEaHcveDg4OC80K3JWcThqTHkwT3JWcTB3YTlhc0NsMTlJU1ltSmdmQUFRQUhtamR2WHFWR2pScGZxRlNxZmdENkFLaFZZUmt4TWV3bFZoRkdqUnFGVWFOR2FiVGxPanM3YTdUMVNpUVNuZGZXWjIzZmlscXJHQUNDZzROUnBVb1ZkTy9lSFFxRkFuUG56a1ZXVmhaKysrMjNFdjFNM3FRMGs5cTV1cnBhWm1Sa2RFYitTeTh2anVNT2xyWUtiWTZUNlJuMURaZEhBQzlZc0FBUkVSR1F5V1JDRzZ0TUprTk1UQXljblowMW1wdkVZckZ3N1lKcit5WW1KcUpKa3laYW53SE50WDF2Mzc2dHNWYnhkOTk5cDdFY0M1QS9ScmhPblRvNjF5b0dnSU1IRDJMbHlwVTRmUGh3a1d2N0ZtNDJ1bno1TWlaT25JZ3JWNjZVYVhQUzI4NUtXZHF1bE9ZY3dFYXRMTHBTNm5MMzdsMWg0dmYwOUhSaE5ZWENYUnNMWHJ0Z0Y4aWlQaE5wemhmOXl5Ky8wSUVEQjZodjM3NlVsSlJFSVNFaE92T1RsSlJFOSsvZjE3a3ZJQ0NBM04zZDZaZGZmdEhuMW9pSUtDSWlRbU9GaUxKaXFIbWh6WGsrYXZZTXJJTzZ0QVh5SjZFcldJSVdweVJyK3dJVnMxWnhZUXFGQWlFaEllalhyNTllOThSVWJpeUFkZmp6enorRm9JdU5qUzEyRWpxMWp6LytHQnMzYmtST1RnNm1UNStPSDM3NFFXZVZkc3lZTVFEeXE4WVBIejdFeUpFajhmVHBVM2g1ZWNIUzBsSVkxenRnd0FBa0pTVmgvUGp4U0U1TzFubk52WHYzUWl3V2crZDV0R3ZYRHNIQndmRHo4eXMybnovOTlCTkVJcEZlQzdveGxSOExZQjB5TXpNUkhSMk5kdTNhNGRpeFk1Z3paMDZ4NmRYOWxVdTZ0bTlGckZWYzBJb1ZLeEFYRjRmTm16Y1hPeU1sWXp4WUFPdXdhZE1teko4L0h3TUdESUM5dlQxYXRHaFJiSHAxczFCSjEvWXRxTHpXS2xiNytlZWZjZjc4ZVd6Y3VQR3RSa0F4bFFzTFlCMnFWS2tDUHo4L0RCNDhHSGw1ZWJoOSsvWWJneGdvMmRxK0ZibFc4WVlOR3hBVkZZVk5temF4NERVeExJQjFlUG55SlNaTm1vU0pFeWZDeHNZR3ZyNitXTFZxRlFEdGVhNEsrdTkvL3dzWEZ4ZnMzTGtUcTFhdGdwMmRIYXBWcTRiNCtIajgrZWVmNEhrZU5qWTJBUEtITEg3MDBVZXd0N2RILy83OUVSb2FpZ0VEQnVEWFgzOEZrRjhDRjU3blNqM1ZhMFJFQkRadjNxejFqRzFqWTRPbFM1ZGkxS2hSa0Vna0NBd01STFZxMWJCeDQwWUEydFBpWHJ4NGtWV2xqUndMNEVMVTA5RzR1cnBpMEtCQkFQS0hDelp2M2h5QTV1VHU2bmJQRXlkTzRNU0pFM2p3NEFHeXNyTGc0dUtDZGV2V3djbkpDUWtKQ2Zqenp6K3hiZHMyQkFRRW9IUG56bGk0Y0NHcVZLbUNLbFdxYUYxZnFWUWlMeThQTmpZMlNFNU9oa2drRXRxR1Y2OWVqYk5uejJMejVzMUZycGpRckZrenJGMjdGbE9uVHNXdnYvNktTWk1tc2RGYVRPVlVIdTNBa1pHUnRIYnRXcDM3Tm03Y3FQRTlORFNVaU41K2JkL3lYcXU0b3JCMjRJcG4xRDFYMkhqZ3lzVlE2d09iYzA4c05ocUpZWXdZQzJBVG9wNm5xNkNYTDE4YUlDZE1SV0VCYkNSVUtoV3lzN1B4NnRVclpHZG42MHlqYXdLOHZuMzdsbmZXR0FOaWI2SDFWSnIxZ1VzcUlTRUIwNmRQQjFIKyt4aVJTSVRVMUZTODg4NDdFSWxFc0xHeFFkV3FWZEc3ZDIvMDdOa1RodzhmeHBvMWE0VGpaVEtaVmxOUlhsNmV4cmJpRm1oam1BcFZYcU9SaW5yRCtqYjc5WFgzN2wyTlVVbmR1M2NYUGdjSEI5T1pNMmQwSHBlU2txSXh1YnRhNFluanl4TjdDMTN4V0FsY0F2cXVEL3cyR2pWcWhBVUxGc0RUMDFOakliWGMzRnpzM2J1M3lFSDQvZnIxdys3ZHU3VzJoNFNFbEZ0ZUdjTmpBVndDSlYwZnVLUUtQc04rOWRWWGVQTGtpWER1ZXZYcXdkTFNVdWhxMmJScFV3d2ZQaHd6WnN3QWtGOVZIajgrZnlLTDdkdTM0OTEzMzRXTGl3dHExZnAzdHBxc3JDeWRzNE13akVGVVpCWDYwcVZMeGU2L2UvZHVtVjNyMnJWcjVPZm5SNy85OWh0MTY5YU56cHc1UStQR2phT0RCdytTVkNyVlNpK1R5YWhEaHc1RVJPVHA2VW12WHIwaUl0S3FVdXVxWXBjbFZvV3VlS3dFZm9QU3JBOWNzTHVsdmpJek0zSGl4QW1jUFhzV1RaczJ4ZHk1YzFHblRoM3MyYk1IcnE2dTZOQ2hBNDRkTzRadnZ2a0c3Nzc3TGpwMzdnd1hGeGRZV1ZraFBUMWRlTUdtVUNpRVZRa1owOGQrMDI5UW12V0JTOFBTMGhLMWE5ZkdreWRQOE9MRkMxeTZkQWtBSUpWS05ZWVdabVJrWU1hTUdmanJyNytFUUgzdzRBRWFOV29FSUgvZEpGMUxsVEttaVFXd25zcHlmV0JkYkcxdDRlcnFpb1VMRjJvOGEzdDRlR2lNU3VyYXRTdnExNitQK3ZYckM5c3VYTGdnakF1V1NxVXNnTTBJQzJBOUJRVUZGYmxQcFZLaGMrZk9lUC85OTR0TW8xUXFFUjRlanU3ZHV3dERDb3RTc01STlRVM1ZLb0VMa2tna0NBOFB4NVl0V3dEa3R3V3pBRFlmTElCTFFkLzFnUXU2ZS9jdU5tN2NpQysvL1BLTjV5OVk0dW9xZ1F0YXRtd1pIQjBkMGJScFV5UWxKV2s4bzh0a012VHFWV0hyaXpFR3dBSzRGUFJkSDdpZzY5ZXZ3ODFOdjhYejlDMkJUNTQ4aWFpb0tPemF0UXZyMTYvSGxpMWJNSExrU0dHL3RiVTFqaHc1SW54M2NYSFI2L29NVXlFcXNobEpGNlZTU1VxbFVxKzBBUUVCRkIwZC9jWjBDeGN1MUh1L1VxbWtwS1FramUrR3hKcVJLcDVSajU5azQ0RXJGellldU9LeDBVZ01ZOFJZQURPTUVUT0psMWhsMFErWllZeVJVWmZBUkhUVzBIbGdOQkhSRlVQbndad1lkUWtjRnhlblg3dE1KV2ZPTDJHWXQyUFVKVEREbURzV3dBeGp4RmdBTTR3Ull3SE1NRWFNQlREREdERVd3QXhqeEZnQU00d1JZd0hNTUViTXFEdHlNT2FIaUlvYk5sanNrRUtPNDB5dW93d3JnUm5HaUxFQVpoZ2pabkpWaXNydXM4OCtlOS9TMHZMN1FwdkgvZlAvRFFVM0toU0tIMjdjdVBHNFluSm1ITjVRaFM2V0tWYWhUZTZHS2p0dmIyK0wrUGo0Snh6SDFTMHVIUkU5Yjk2OCtYdWhvYUhLaXNxYk1WQUhjSmN1WGJUMlNTUVNXRnRidzlyYVdtTjczNzU5TVduU0pCYkFUTmtRaThYcmlHaDhjV21JYUYxY1hOeUVpc3FUc1NpcUJBNExDME5JU0FnMmJkcUVtalZyNmp6V0ZBT1lQUU1iZ0VxbDJxOUhNbjNTbUQycFZJcWZmdm9KKy9idFExSlNFc0xEd3hFUUVJQy8vLzdiMEZtckVDeUFEVUFrRWtVUlVWb3hTVklkSEJ6WU1vSnZjUG55WlF3ZVBCZzVPVG5DeFBhREJ3OUcyN1p0OGIvLy9RK0JnWUY0K1BDaGdYTlp2bGdBRzBCTVRJeWM0N2hEeFNRNWRQYnNXVVdGWmNqSUpDWW1Zc0tFQ1pnOWV6YjgvUHl3WU1FQ1ZLMWFGUUJnWVdFQkx5OHZIRGh3QUkwYU5ZS1BqdzlXckZoaDRCeVhIeGJBQnNKeFhKRlZaSkZJeEtyUHhYQndjQURQOHpodzRJREdTaFd1cnE1UVArYmEyTmhnNHNTSkNBa0pRZVBHalEyVjFYSm5jZy8xeHFKNTgrWlY3TzN0WHdDd0w3UXJNek16czA1OGZMelVFUG1xN0FxK3hISjJkaTUydWRlc3JDeGN1SEJCZUN0dGlpK3hXRmRLQTRtUGo1YzZPam9lNFRqT3A5Q3VjQmE4K2xHcFZEaCsvTGhXczVHYU9jeFd5cXJRQmxSRU5acFZueG05c1FBMklJN2pqZ1BJS2JBcGgrTzQzdzJWSDhiNHNDcTBBY1hFeE9Ud1BIOE1RRDhBNERndUlpWW1KdWNOaHpFRjlPblR4OUJaTUNnV3dBWkdSUHM1anVzSDZOM0JnL21IcTZzckZpOWVERXRMM1gvR00yYk1nRWhrMnBWTWszc3JaMnphdEdsakw1ZkxNd0NnYXRXcTloY3VYTWd5ZEo0cU16YVlRWlBKM1pBeDRuaytIQURGeHNiMk5uUmVLanNXd0pwWUZicHkyTTl4bkZrdVVGMVN1b0xRbkplbU1lMEhCQ1BBOC93bkhNY3RKS0t0UE05L1l1ajhNTWFGQmJBQmljVmlid0JYaUtqQlA1dXVPRG82OWpka25oamp3cXJRQmlBV2k2MklhREVSVFFXQTl1M2JBd0F1WExoZ3gzRmNxRmdzRGdJd1BTWW1SbTdJZkRLVkh5dUJLNWhZTEs1UFJLY0FUTFd3c0lDL3Z6OVdyVnFGVmF0V3dkL2ZIeFlXRmlDaWFVUjB5dG5adVo2aDg4dFViaXlBS3hEUDh4MkpLQlpBeDlxMWEyUGp4bzN3OGZFQngzSGdPQTQrUGo3WXVIRWphdFdxQlFBZGxVcGxuRmdzN21EZ2JET1ZHQXZnaXNIeFBEOFZ3QmtBOVhpZXg4NmRPOUc2ZFd1dGhLMWJ0OGJPblR2aDZPZ0lBUFdJNk93L3g1cmRHMWJtemRnZlJUbHIzNzU5OWR6YzNNMEFCZ0RBa0NGRE1HblNwQ0o3RDZrcEZBcXNXYk1HTzNic1VHL2FXN1ZxMVRHc280YzJjMjVHTXJzYnJrai9OQXVGQWZnL1cxdGJ6Smt6Qis3dTdpVTZ4OG1USnpGdjNqems1T1FBd0Y4QStzWEd4djVWOXJrMVh1WWN3S3dLWFU3VVRVUUEvcTlKa3lZSURnNHVjZkFDZ0x1N083WnYzNDRtVFpvQXdDZGdUVTFNQVN5QXk1aFlMTGJpZVQ2SWlQWUNzT3ZhdFN1MmI5K09Eejc0b05UbmJOS2tDYlp2MzY2ZVBrYmQxTFJjTEJaYmxWRzJHU05sZGxXTzh2UlBFOUVlQUIwdExDd3daY29VREI0OEdHWFZCWmVJc0d2WExxeGN1UkpLcFJJQS9yQ3dzQmh3OWVyVloyVnlBU1BGcXRETVd5dXVpYWlzc0tZbXBqQVd3RzlQN3lhaXNzS2FtaGcxOWd0L0M2VnRJaW9ycktrcG56bFhvYzN1aHN0S1dUUVJsUlZ6YjJveTV3Qm1WZWhTS0tzbW9yTENtcHJNRnd2Z0VpaVBKcUt5d3BxYXpKUFpWVGxLcTd5YmlNcUtPVFkxc1NvMFU2eUthQ0lxSzZ5cHlieXdBQzVlaFRjUmxSWFcxR1FlMkMrekNJWnVJaW9yNXREVVpNNVZhTE83WVgxVXBpYWlzbUxLVFUzbUhNQ3NDbDFJYVpxSTh2THlzSDM3ZG5Wd3ZGR1hMbDFLbkMrcFZJb1RKMDVvYlZlcFZOaS9mei95OHZKMDdsdXlaQW5rY3JuUTFOU2dRUU9BTlRXWkRPT3FENVlqRnhlWG1sS3BOSUdJYWdCQTFhcFZJWlBKOEwvLy9VOUk4K1RKRTBSSFIyc2RhMlZsaFVlUEhpRWdJQUNyVjY4dTBYSWVYYnQyaGEydHJkYjJqSXdNbkQxN1Z2aWVuWjJOOWV2WEl5RWhBWDUrZnNMMm5UdDNZdS9ldmVqYXRTdHNiR3cwem5IOStuWGN2SGtUVmxiNUxVbE5talRCbWpWck1IVG9VT1RrNUxBSjlFd0FDMkRrTnhGSnBkSTlBR29VMTBUVW9ZUHVGN2tXRmhhWU1XTUd4bzhmajlEUVVBd2NPRkR2YTBza0VrUkdSbXB0TDN5dG1qVnJZdDI2ZFpneFl3WUdEUnFFZDk1NUIvSHg4ZGk2ZFNzMmJOZ0FlL3ZDNjRRRGh3NGRncWVuSnp3OFBEUzIyOW5aUVNRU1FTS1JnSWltQVJqdjdPemN6SlNibWt5VjJUMHpGTWJ6ZkVjQWV3SFVzN2EyUnUzYXRWRzFhbFdkYVJNVEUzSDE2dFVpejNYdzRFR3NYTGtTaHc4ZjFobFFzMmZQeHExYnQvRHc0VU0wYXRRSUFKQ1Nrb0tMRnk5cXBlM1FvUVBPbno4UEFOaThlVE8yYnQycXNUODNOMWRuUHRYSHBLV2xvVy9mdm9pSWlFQzFhdFYwNXZmYXRXc0lDQWhBYW1vcUFEempPTTQ3SmlibWZKRTNXRW1aOHpPdzJkMXdBUnpQODFNQUxBVmd3Zk04RmkxYXBHNDcxYWxnVU9rU0dCaUkyTmhZOU8zYkZ4TW1UTkNaNXNtVEoramR1emRpWW1JQUFDNHVMcWhmdjc1V3VvY1BIK3FzcmdQNW5UV2NuSnh3K3ZScE9EZzQ2RXdURkJTRVE0Y09JU29xQ25GeGNaZzdkNjdPZEVxbEVqVnExTUJmZi8wRkFFb0EzOGJHeHE0RVlEUkx2Wmh6QUp0bEZicHdFMUduVHAyUW5Kd01YMS9mWW8vTHk4dURsNWNYQUNBc0xFeGpYMlptSnM2ZlA0ODFhOWJBMzk4Znc0WU5nNTJkbmRZNXpwdzVBd0JZczJhTkVPU0Z6d1VVWFYwSDhnTVlRSkVkU1pLVGt6VmVlRGs2T3VMUW9VTkZucTlBVTVNRmdDQ2U1OXVhV2xPVHFUSzdBT1o1L3BQYzNGeXRKcUxVMUZSRVJrYkMyOXNiRmhZV0FBQ3hXSXk5ZS9laVdiTm1BUEtydS9mdTNZT3JxNnZXZWZmdTNRdXhXQXllNTlHdVhUc0VCd2Rydkd3QzhnUHYvUG56c0xlM1IzcDZPdGF1WGZ2Ry9LcFVLblRxMUVubnZoNDlldWpjN3VQamc2Ky8vaHBMbHk0RmdHSkxZQ0MvdEo0NmRTcGF0bXlwYm1vYWtKdWIyNUxuZVpOcGFtSk1nRmdzOXVaNVBvdm5lZXJYcng4bEppYVNXbFpXRnMyZVBadDhmSHpvNGNPSFJFVEU4endOSGp5WTB0UFRLVGc0bUxwMDZVTHIxNitud2xKVFU2bFRwMDUwN2RvMUlpSktUazZtamgwNzB1UEhqelhTUlVaRzBzcVZLOG5Oelkya1Vpbk5temVQMnJadHEzVStJcUwyN2R2cjNFNUVkUERnUVhKeWNxSTFhOWJvM0orUmtVRkVSSjA2ZFNyeUhFVjU4T0FCOWV2WGozaWVKNTduczR5aHFlbWZ2QnBObGI4c21jVXpnM290SWdCVGdmeW1tOW16Wit0c3ZqbDU4aVFVQ2dVc0xDd3dmZnAwakIwN0ZsdTNib1dqb3lObXo1Nk5ldlUwVnpzaElreWJOZzIydHJaWXVIQ2hzSDNGaWhYNDY2Ky9zSDc5ZXFGWmFlellzVml3WUFFR0R4Nk0wNmRQQXlqNU03QlVLc1dnUVlNd2ZQaHdyRjY5R2ovOTlCUGF0R21qODc0N2QrNk1xS2dvQUVDM2J0MTB2dlRLemMzVmFsL095Y25CL1BuemhiZmpITWRWNnFZbWMzNEdObmxpc2JnK3ovUG5lSjRuWjJkbkNna0pJWlZLcFZIcUtCUUt1blRwRXYzNDQ0L2s0ZUZCVTZaTW9Rc1hMaERQODBSRXRIUG5UdXJZc1NPdFdMRkNxMVJkdlhvMTllelpVeWoxMUhKemM2bHYzNzYwZVBGaVladjZXRGMzTjJGYlNVcGdtVXhHMzN6ekRmbjcreE1SMGNtVEo2bERodzcwKysrLzZ6eEh3UkxZeWNsSlo1cWlycTlTcVNna0pJU2NuWjNWcGZHNXlycFdrem1Yd0NhTjUvbU9QTStuOER4UDNicDFvN2k0T0oxL3JPSGg0ZVRyNjB0aFlXR1VtcHBLQ29XQ25qOS9ydkZILy9EaFE1bzllemE1dUxqUTVNbVRTUzZYMDVJbFM4alYxWlhpNCtOMW5qYytQcDQ2ZGVwRXMyYk5Jb2xFSW13dlRRREh4OGZUc0dIRGFOS2tTWlNYbHlkc1AzNzhPTG00dU5DVUtWUG8xcTFiR3NlOFRRQ3J4Y1hGVWRldVhkVkJuRklaUnpXWmN3Q2JhcFdqeEUxRWFwY3VYY0xFaVJNaEVvblF2WHQzTEZpd1FHTi9UazRPMHRQVHNXZlBIcHc4ZVJLclY2OFdYbkxwY3Z2MmJVeWRPaFdlbnA2WU5Ha1NnUHl1bEFXcjBMcnk5ZXpaTTBSSFJ5TXpNeE9MRmkzQ3hZc1hNWHIwYVBqNCtHajE5RXBPVHNheVpjdnc1NTkvNHZQUFA4ZXFWYXRnYlcydFVZVVdpOFY0Ly8zM3RhNVRWTyt5Z2w2OWVvWHAwNmNqTGk0T3FJUk5UYXdLYlVMYXQyOWZuZWY1UGVwL2xZT0Nna2d1bHhkYnloU21VcW0wcXRtRlpXUmtVSHA2dWw3bmUvMzZ0VVllamg4L0xudytjT0NBem1NS2JqOXc0SUJlMTdwNzl5NmxwS1FJMzZkTm15WjhuakJoZ3M1akprMmE5TWJ6RWhISjVYSUtDZ3BTbDhURTgveWU5dTNiVnpmMDd4dGdKYkJKNFhuK05BQTNBRmk4ZUxIUmp5S3FiRTZlUEluQXdFRDExelA0NTJkZEdaaGpDY3hHSXpFbWdZak9Ham9QaG1CeS8yS1YxVUI4aVVTaXN5ZFZaYUpVS3BHZW5vNWF0V3BCTHBjTG80N0tnMEtod09yVnF4RVNFcUxldEZjcWxZNitJRFEwZFFBQUlBQkpSRUZVZmZ1MnBOd3V5cGd0anVmNUtUelB5M21lcDlHalI5T3JWNi8wZXRZanltOVdjbmQzMTNpZXJJd1NFeE9wUjQ4ZUpKVkthZURBZ1VVK1R4YzBjK1pNVWlnVUpick95NWN2YWZUbzBlcG5YL2svTHdoTjdoOS9ZMlRTdndTeFdOeUJpRUlCMUt0VnF4YVdMRmxTN0h4V2ZmcjBBWkJmMnJ4OCtWSm5Cd3RkZllxZG5KenczbnZ2NlR4bjRiZTh1Z2J6U3lRU1dGdGJ3OXJhV21ONzM3NTloVGZYdWp4Nzlnd2pSNDdFc1dQSGtKYVdodVhMbDJQR2pCbEYxaHhVS2hXY25aMXg5ZXBWdmNjc3g4WEZJVEF3VUQxaUtZWGp1QUhHT0dMSlZKbDBBQU9hMDhHS1JDSk1tVEtseUJrbFhWeGNkQTd0ZTlQKzRvNTcwem5Ed3NJUUVoS0NUWnMyb1diTm1qclRxRlFxdUxscHZ5c2lJdVRrNUdnTkY1Ukl0R3UxSjA2Y2dMMjlQVnhjWE43WWJLUSs5ODZkTzdGeTVVcW9WQ29BT0dkaFlUR1FqUm11WEV4K01FTk1URXlLV0N6K0FzQWlsVW8xTFNnb0NEZHYzdFRabFZJdWwyUEFnQUZGbmtzdTE5MlRzTGpqaWpwR0twVkNuWmVrcENTRWg0Zmo5dTNiR0RObURENzY2Q09OdEVRRWlVUWlERUZVeTgzTnhSZGZmQ0cwOVJZa2s4bmc0dUlpSE9QdDdZM0hqeDhEQU5xMmJTdjhBeWFYeTdGbnp4Nk50dXpDWFNtSmFMbElKSnB4OWVyVlN0bVZrakVUaFFjelBIandRT05aNzAyOWtvcmFYOXh4dXZaZHVuU0ordmJ0Uzk5Ly96M2w1T1FRei9Na2xVcHAvLzc5MUwxN2R3b0lDS0RrNUdRaHZVS2hFTHAxRnFSU3Fjakp5WW1VU2lVUkVaMDVjNGFlUFh0R1JFUlNxVlRuTVQxNzlxUkhqeDVwZkZjUDNpREtIOHpnNWVWbFZJTVp6Sm5KbDhBRnhjVEVoUEk4Znd2QS9zVEV4RStHRFJ1bU1lUGsyNVRBNnVmbjRvNUpURXpFMHFWTGtaQ1FnRysrK1VhOURBcUEvR2w1dkx5ODBLTkhEMnpac2dVK1BqN28xNitmeHB4Y25UdDMxamgzWkdRa0hCd2M4UHIxYTlqWjJXSGV2SGxZdjM0OTZ0YXRXK1E5WkdWbGFWUzVaVEtaOE94ZGVPWktqdU84WW1Oajd4WjVNb1l4aEtKNmE1VzJCRDUvL255Unh4VGNsNXFhU3BzMmJhTHM3R3lOTk5PbVRSTktVYldrcENUYXYzOC9FZVdYcGk0dUxzSStwVklwOUczMjhmR2hXN2R1VVdob0tQbjUrUWxwZEpYQUdSa1oxTFp0VzQxZVpxNnVydlRpeFF0YXZueTVSaStyRmkxYVZPNDJOQWFBbVpYQWF2L01OREdJNS9tTEFKYnUyTEhEOHZidDI4V1dwSUJtYVhyLy9uMU1uanhaWjdvWEwxNmdUcDA2V3R1UEhUdUdNV1BHd05uWkdkV3JhL1pDTE5oakxDc3JDeGN1WEJCbS84ak96dFpJbjVlWEp3d05iTnk0TVc3ZXZJa3RXN1pnNWNxVlJlYmIwdElTbHk5ZlJvc1dMVFJlNE9YbDVTRXdNQkRYcjE4SEFBWHkrem12UWlYcDU4d3d4UktMeFIzVUk1YmMzTnhveG93WlJFUjA2TkFoV3Jod29VWWY1c2pJU0RwMDZKQldLWHZnd0FHS2lvb2lvcUtmVnd0U1AvUHF1Ly9ldlh2MDFWZGZDZDlUVWxLb1I0OGVSRVMwYTljdWF0ZXVIUzFZc0lDSThvY2NabVJrMEI5Ly9FRTh6NU9mbngrNXVycFNXbG9halJneGdrSkRRNFh6UkVkSEZ5eDFuMWJHa1VaTThjeStLMlZNVE14NVMwdkx6Z0JrR1JrWitQMzMzeEVTRWdKUFQwOXdISWY5Ky9jREFNYVBINCtHRFJ0aTgrYk51SERoZ25COFdsb2ExcXhaSTB6RG85YW5UeCtOL3dyMFlDcXhoSVFFTkczYUZES1pEQUJ3NDhZTm9ZM2F4c1lHTXBsTWFDOWVzR0FCUER3OHNHUEhEdmo1K2NIWDF4ZS8vLzQ3RGgwNmhOVFVWUFR1M1J0RWhKQ1FFSXdmUDE1OWlYTVdGaFk4YTk4MVBtWlpoUzdzNGNPSGZSczBhTENONDdnc0loS2FtbWJObW9WcTFhb2hPVGtadDIvZlJyTm16ZkRUVHovaDZOR2phTisrUFRJek0rSHY3dzluWjJlc1dMRUNxYW1wd21SMHhVMGlWMUpYcmx4QnExYXQ4UDMzMytPUFAvNkFqWTBORml4WWdPVGtaUHp5eXk5bzBhSUZ6cDA3QjA5UFQ3eDY5UW9iTm16QXA1OStDaUMvRFhuRGhnM1l0V3NYTm03Y2lJeU1EQ3hkdWhTblRwMVNuejZkNHpoMzFrUmtuRmdBQTNqOSt2VytqSXlNdk56YzNDYzh6emNGMENjeU1wSTdmZm8wcWxldkRvN2pNSEhpUkZoYVdxSkZpeFpvMGFJRmJ0KytqWUNBQUhUbzBBR0JnWUY0OU9nUk5tL2VqUFhyMThQUzBoSmR1blNCU0NRQ0VVR2xVa0doVU9EQWdRT29YYnMyQUJUN3JGMVFabVltenA0OWkwbVRKcUZmdjM1UUtCU3d0TFJFU2tvS2ZIMTk4Yi8vL1E4dFdyVEFwRW1UMExoeFl5UWtKS0I1OCtZQThvTjN3b1FKU0VsSndhWk5tMkJ0YlEwZkh4K2twYVdwVHk5UFNrcnlUMHRMWThITG1BNmU1ei9oZWY0T3ovUFVvVU1IaW95TTFIcE96YzdPcGovKytLUEk1MWlWU2tWS3BaTGtjam5KNVhLTi9zZlRwazByZG96eTlPblRoZjF4Y1hHMGNPRkNyVFRYcmwyajRPQmc0ZnZaczJlcGUvZnVOSC8rZkkxMEtTa3BKSlZLS1RJeWtqcDA2S0IrM3IzcjdPenNEUFlQdU5FeithNlVwVldabGhkVktwVmF6OWo2WXFPSVRCc0w0T0p4UE0vL0QvbFQ4MWc2T2pwaThlTEZlazNOVXhrVW1ncUhOUkdab05MOXMyNUdVbEpTTGpWbzBPQU1nQjdQbmoyemk0aUlRTXVXTGJXbWw2MXM0dUxpNE9mbmh3Y1BIZ0Q1bzRoNnhjYkc3alYwdnBpeXhRSllEeWtwS1E4Yk5HaXdFOERudWJtNWpZOGNPWUpxMWFxaFpjdVdSUzV2WWlqMHp5aWltVE5ucXJ0RW5yT3dzT2dhSFIxOXg5QjVZOG9lQzJBOXBhU2tTQm8wYUxDRDQ3aHFST1J5OGVKRkpDWW1vbDI3ZHVVNkUwWko1T1RrWVBiczJRZ0pDUUVScVVjUkRZK09qczQwZE42WThsRzVpZzhqSVJhTHZZbm9Wd0IyVFpvMHdkS2xTOUdrU1JPRDVpa3hNUkhmZlBNTmtwS1NBRUJDUkNQajR1TDJHVFJUVExsakpYQXBwS1NrM0tuLy8rM2RlVnhVWmZzLzhNOFpGZ0VSek53cmZSU3QvSkdtWjBSRktFR3hNa1VUUmIvdWxqdWx1U1JZajB0cXVZZUtqMnY2UExtbUlpaHVxR0RobGxrT3FLaVY0cFlpaW9Mc01Pdjkrd1BueERBekNBcHpPRFBYKy9YeTVjdzU5NW01aHVIaXZzKzluTk9vMFQ0QVhiT3lzdW9kUEhnUVRabzBRZlBtelVXSkp6NCtIcE1uVDhhalI0K0E0bFZFQVltSmlTZEZDWVpZRkNYd2MwcExTM3ZjdkhuekxScU54a090Vm52R3g4ZWpvS0FBWGw1ZTViNWN6WXZTYURSWXNXSUZ3c1BEOVFzdGRpdVZ5c0NMRnkvZXQwZ0FSSFRVaEg1eG9ndzEwUkFSQWFnR3JoU1dIbXFpSVNLaVJ3bGNTU3d4MUVSRFJLUTBTdUJLVkpWRFRUUkVSRXloYytBcVVwbERUVFJFUk15aEdyaUtWTlpRRXcwUmtiSlFBbGVoRnhscW9pRWlRcXFQQ3QycmllNUZSTXFMYW1BTEtlOVFFdzBSa1lxZ0JMYWdzb2FhQU5BUUVha3dhcGFKUUM2WE93Qll4QmliQ2dBK1BqNEFJRnp0OHVrUTBaY0toWUt1VlVYS1JBa3NvcEpEVFU4MzBSQVJxUkJLWUpIeFBOOEt3QzRBZUhydlhib1hFU0ZTb3I4N2d0aHhFT214K1RzekVDSmxsTUNFU0JnbE1DRVNScDFZRnNZWWUrNXpYYTY2WFFLVGlJNXFZRUlrakJLWUVBbWpCQ1pFd3VqdWRDSnIzNzQ5WG5ubEZaUDdVbE5UY2Y3OGVRdEhSQWd4cS9UU3dVNmRPcGxkVmxoNm45aXhrK3FIYW1DUnFkVnFEQmd3d093K1FrZzFRalV3cVV4VUE0dE1yVmFqVDU4K1p2Y1JRcXFSMHJYczZkT256ZGJBcGZlSkhUdXBmcWdHRnNIMTY5Y3hhZElray92UzA5TlJ2MzU5bysyeHNiRlZIUlloNUZsSzE3Sjc5KzVsSjA2Y1lJd3hwdEZvR00velptdGtzV01uMVEvVndDTEt6TXpFcWxXck1HL2VQSVB0cGMrSkJ3d1lnQ0ZEaGxneU5DSVJsTUFpeWNuSndiUnAwK0RsNVlYbHk1Y2pJeU1EdnI2K0FJQ1ltQmlSb3lOU1FhdGJMSXd4eHE1Y3VZTFEwRkQ0K3ZvaUxDd01kKy9leGNhTkc2RlFLSkNSa1lHYU5XdENKcE9CTVFhZFRnZU5Sb05UcDA3UmFpUkN4TVlZWS9uNStlelVxVk5tejNWMU9oM1RhclZNclZZenRWck5OQm9OblFNVGsrZ3Z1b1c5U0NKU0RVeEtvOVZJaEJEeUluaWVQOER6L0g2eDR5RFNRNzNRMVVNVXgzRjBqa3NxVE5MblZPM2F0VHZIY1Z3SHNlTWcvMkNNSlNRbEpmbUxIWWV0a1BRNU1DVnY5Y054bkovWU1kZ1NxMmhDS3hRS3NVTWdBT1J5dWRnaDJCeEoxOENFMkRwS1lFSWtqQktZRUFtakJDWkV3aWlCQ1pFd1NtQkNKSXdTbUJBSm93UW1STUlvZ1FtUk1FcGdRaVNNRXZnRmFMWGFGMzZOWDM3NVJYaWRzdGI2Mzc5Ly80WGZpMWdmbTAzZ2hJUUU1T2JtQ3Mram82T2ZlWXorb25NQWtKV1ZoVjY5ZWtHajBieFFIQk1uVGtSQlFRRUFZT3pZc2Zqenp6K055bWkxV2dRR0JwYnI5VFFhRFJZdFdvVFRwMCtYV1M0cEtRbDM3dHhCWGw2ZXdmWWxTNWFVTTNKU0hkaGtBbCs4ZUJFTEZpd1FFZ2NBRmk1Y0NBQjQrUEFoWnMrZWphaW9LR0hmeXBVcmtacWFhdkFhUjQ0Y2diZTNOK3p0amRlRC9QYmJiK2pTcFF1NmRPbUNEaDA2d052YlczamVwVXNYQU1WL0FFb0xDZ3JDakJrelVGaFkrTnlmYmNHQ0JiaDI3Um9XTFZxRWh3OGZtaTEzN05neDNMcDFDOE9IRDRkS3BUTDRYSHBuejU3RnhZc1huenNXVXZXc1lqVlNSVHg0OEFBelpzekE4dVhMMGFCQkF3RC9ORjFuejU2TjMzLy9IUU1HRE1ENzc3OHZISFA2OUdrTUhUcFVlTTRZdys3ZHUvSDQ4V09jT25YSzZEMzI3Tm1ERXlkTzROR2pSeGc4ZURBMmJkcUVXclZxb2JDd0VJMGJONFpLcFVLM2J0Mk1WbEgxNk5FRDhmSHhPSHIwS0Q3NjZLTUtmUzZ0Vm9zRkN4YmczcjE3V0xkdUhRNGNPSUF4WThaZzVjcVZhTmFzbVVGWnhoaCsrZVVYVEpzMkRYRnhjZmorKysveDhzc3ZJem82R3JtNXVSZ3dZQURTMHRMZzZ1cUt0V3ZYVmlnT1FzcU41L2t5NzJSUTJ0OS8vODM2OSsvUHZMeThtRWFqWVZ1M2JtWFRwazFqL3Y3K1RDNlhzLzM3OXpPbFVza1lZMnpUcGswc01qS1NxVlFxMXFsVEo5YTNiMThtbDh0WjM3NTlXWGg0T0pzNGNTSzdmZnMyR3pod0lHT01NVjlmWDZaV3E1bWZueDhyS2lwaVdxMldmZnJwcDJ6Mzd0Mk1zZUw3SEEwYk5veHB0VnFtVkNxRnVIbWVaems1T1VLTWhZV0ZqREhHM24zM1hZTi9QTThiUE4reVpZdHd6TjI3ZDluSEgzL01wa3lad29xS2lvVHRCdzRjWVA3Ky9pd3FLb3JwZERwaCsvbno1OWtISDN6QUdHTXNQVDJkcGFXbENmdjgvZjNaNDhlUFdmLysvZG54NDhmTC9iUFZmeGFlNStuS0loWmtVMDNveE1SRWpCMDdGczdPenJDenM0TkdvNEdmbng4aUl5UGg0T0NBamgwN3d0SFJFVHFkRHNuSnlhaFJvd2FTazVNaGw4c1JIUjBOSnljbjdOcTFDNmRPbmNLWU1XTnc3ZG8xdEdyVkNrK2VQTUZMTDcwRWUzdDdGQlVWb1VhTkdwZzFheFp1M3J3SnBWS0pWYXRXSVQ0K0hyZHUzVEpvbXB2aTVPUUVBRGh4NG9Ud2IvZnUzWEJ6Y3pQWU5tellNT1RuNTJQdDJyVVlOR2dRZkgxOThkMTMzNkZHalJyQ2EvWHExUXNSRVJIWXZIa3poZzBiSnJRV2R1ellnY2VQSDZOSGp4NFlQbnc0R2pac2lFR0RCbUhBZ0FISXpjM0Z3SUVEa1pxYWluWHIxcG05ZHpHcEhteXFDYTIvWlluK2ZIZmt5SkhDdms4KytRU2pSNCtHV3EwR3gzRm8wYUlGL1AzOThmUFBQeHQwWG1rMEdvd2RPeGF0VzdkR2RIUTBPbmJzaU92WHIrUDExMStIU3FVU0V1aWRkOTVCczJiTjRPTGlna3VYTG1IRWlCRVlNR0FBdG0zYlp2SjJvbEZSVVZpOWVqV3lzN09ObXRhWEwxODJlY096VzdkdTRkeTVjOWk0Y1NNR0R4Nk16WnMzRzVYSnk4dkRUei85aEQxNzl1RGh3NGU0Y3VVS25qeDVncnAxNnlJMk5oYmR1M2NIQVB6NDQ0KzRlZk1tcGsrZmpwQ1FFSFRyMXEyQ1AxMGlCa2xmRTB2ZlhLdm9GVGw2OWVyMXpESUhEeDRVSHV0ME9xalZhcUVUNnNNUFAwU2JObTB3YU5BZ1JFZEhZL1BtemFoVnF4WSsvUEJEREJzMkRJY09IUktPMVdxMTZOQ2hnMEdNS3BVSzN0N2VVQ2dVa012bFNFaElRSzFhdFFBVVg5V2k5T2Y1N0xQUDhPZWZmMkwxNnRWNDQ0MDNUTVpyNmppZFRvZU9IVHZpOTk5L0Y3YnQzcjBicjc3Nkt1YlBueThrY0Z4Y0hPTGk0dkR0dDkvQzN0NGVEUnMyRk1wdjI3YnRtVCtya2pFQVFHSmlvcVIvcjZURXBtcGd2WWNQSHhyOFV1L2F0UXNEQnc0VW5udDVlUW1QYjl5NGdZMGJOK0xjdVhOZ2pPSDk5OStIdDdjM1pzMmFoU0ZEaHNESnlRbEhqeDVGUkVRRWNuTnpVYk5tVFFBUWVwdjE5TTlmZnZsbDdOeTVzOXl4SGoxNkZPZlBuOGV5WmNzd2MrWk1USnc0RWUrKysyNjVqczNMeTRPcnE2dkJ0dDY5ZXd2TmRMMGpSNDVnelpvMWNIQndRRnhjbkxEZDNJM0hTZlZoa3dsY2trYWp3WklsU3d3U3VQUitudWZ4NVpkZjRzTVBQNFMvdnovQ3c4T1JuNStQSVVPR0lEbzZHazJhTkVHVEprMlFuSndzSk15SkV5Y0EvRk1ENjU4RE1CaTJLVXRjWEJ6bXpwMkxyNzc2Q3I2K3ZtalpzaVZDUWtKUVVGQ0FEejc0d094eHVibTVjSEZ4UVZKU0VobzFhbVN3cjNUeUFvQ2ZueDlhdDI2TmtKQ1Fjc1ZGcWcrYlQrQzdkKzhDQU02ZlB3KzVYSTdTZHk5NTQ0MDNESnF0dWJtNXlNdkx3NUlsUy9Ebm4zOWkzYnAxMkxScEV3RGd5Wk1uUmpWZVJlaDBPZ0JBZm40K3Z2bm1HL3orKys5WXRHaVJVT00yYU5BQS8vblBmekJtekJpMGJOa1NIaDRlSmw5bjZkS2xPSHIwS0dyV3JJblEwRkRvZERxTUhqMGFHemR1aEV4bXV0OVMvN2xMRHBlbHA2Yy85MmNobG1HVENUeC8vbndBeFoxQWMrYk1RZnYyN1JFUkVZR01qQXowN05rVDQ4ZVBOM3VzbTVzYjVzeVpnOFRFUklTR2htTDY5T2xvMUtnUmREb2R6cHc1ZzFkZmZSV1BIajNDL2Z2M2tadWJLMHpZMkxoeEk1NDhlUUtkVG9ld3NEQ2NQWHNXbVptWkFBQjdlM3RrWm1iaXl5Ky9oSWVIQjFhdVhJbTMzbm9MczJiTmdvdUxpOEg3TjJyVUNEdDI3SUNibTV2QmRpY25KMXkvZmgwdFc3YkV2SG56RE80NUhCOGZqN3k4UEtQa3pjL1BSMTVlSGthTUdJSHAwNmNETUR6bnBTWjA5V2RUQ2Z6bzBTUEV4c2JpN3QyNzJMeDVNOUxUMHhFY0hJeFJvMGJCd2NFQjE2NWRRMVJVRkE0ZlBveWtwQ1NqWVJrOS9XU1F1WFBud3RuWkdaMDdkd1lBTkcvZUhNdVhMOGVmZi82SkF3Y09vRjY5ZXFoWHJ4N216WnVIbDE5K0dTKy8vRExxMXEwTEFBZ05EY1dwVTZmdzl0dHZ3OW5aR1NkT25FQ0xGaTB3YmRvMGJOdTJEWHYzN3NYR2pSdU4zbHVyMVVLcjFjTER3d05idG13UnRvOGNPUklmZi95eDBmeHN4aGpxMTYrUHNMQXdvOWZTYURSNDc3MzM4TmxubjZGZXZYb0FxQVltRmxUUmlSd3FsWXBGUkVTdzNidDNzMHVYTGdtMzdTd3RKeWVIeGNiR0dtM1hUOHBnakxHQ2dnS0RmVnF0dHR4eE1NYVlXcTAyZUEydFZtdjJOWFE2SGROb05FeWowWlJacmlMMjd0MXJ0SzMwWjQ2TGk2dlFhOUpFRHN1VGRIZi84dzRqa2FwQncwaVdaMU16c1FpeE5wVEE1WlNUazJOeXV6V2NKNVplVWtpa2d4SzRuTXl0eC8zb280OXc0OFlOVEowNkZZOGVQUksybnpsenhpRHBkVHFkMFB0dDZybGVmbjQrUWtKQzhOZGZmNVU3TnAxT2h5Vkxsa0N0Vmd2YmtwT1RFUnNiKzh4anRWb3QrdmJ0aXdjUEhwVDcvYXBLY0hDd1haczJiVjRWT3c0cHNhbGVhTUJ3bGxWWmF0ZXViVEFyeVJ3N096czBhOVlNQVFFQjJMTm5EeVpNbUFBQXVINzlPbGF2WG8zMTY5ZWpWcTFhWUl4aDM3NTltRFZyRmdBWVBkZHZtemR2SHJLeXN0Q3NXVE1zVzdZTSsvYnRNL20rSlJmc1g3eDRFY25KeVhCd2NCQzIxYTlmSDdObXpVTDM3dDFOcmxuV0R4RnBOQnBrWjJkajNMaHhSbVZpWW1LZStmbGZsRnd1ZDlEcGRGMWtNbG0vbEpTVXZ2YjI5dnNBbUIvSEl3WnNMb0YxT2gyT0h6OE9qdVBnN3U1dXREOHBLUWx2dlBHRzBmaXJYbzhlUFF5ZUZ4WVdvbWZQbnNMem1qVnJZdmp3NFJnNWNpUXVYNzZNaElRRUxGKytYTmpmdFd0WGcrTzdkdTJLK1BoNHlHUXlmUGZkZDBoT1RzWVBQL3dBUjBkSGZQSEZGL2ppaXkrZStabGlZbUlRR0Job0ZCdGcySEp3ZFhWRlpHUWtnT0ttLzltelo4MitwcmUzOXpQZjkzbTFhTkdpaHJ1N2V3QmpySjlPcCt2RGNWd2R4cGpSSkJyeWJEYVh3SG9MRnk2RW82TWpaczJhSmRSY04yN2N3T2VmZjQ3bHk1ZWJ2VlZtNldacDkrN2RFUlVWWlRMaGx5NWRDbzdqRUJnWUtFeXAvT21ubndEQTZQbjgrZk54N3R3NWZQLzk5emg5K2pUcTFhdUhkOTU1NTVtZkl6TXpFei8vL0RPbVQ1OWVvYVYvYXJXNnpQSWxtK09WUVM2WHV6REdQbUNNOWVNNHJoZGp6QTBBSmUwTHN0a0UvdnJycnhFV0ZvWlBQLzBVNGVIaDBPbDBtRDU5T3NhTUdXT1F2R1BIanNYZHUzZVJuNStQSGoxNkdDV3drNU1UaW9xS1RDWnd5VjlPVnNZRjY0RGlLWnNoSVNISXljbkJzbVhMc0hUcDBuSjlqaDkrK0FGQWNjMmZsSlNFcjcvKzJtelo4UEJ3WWZxbGc0TURkdS9lYmJac1pkVEFIVHQyZEZPcFZEMDVqdXZIR09zQndJVVN0bkxaYkFJN09Ua2hQRHdjYytiTXdlalJvK0hxNm9wMjdkcGgyTEJoQnVVMmJOZ0FvSGcxVVd4c0xIcjE2aVVrYTBGQkFWeGNYSkNibTR2TXpFeUVoWVZoMTY1ZDJMeDVNN1pzMlFLVlNpVTBVM1U2bmRsNXlBQXdZTUFBRkJZV1lzS0VDUmcvZmp5OHZMd00xaUVEeGMxMVoyZG40Zm4yN2R0eDdOZ3g0WG03ZHUzS2ZkNWFsVFV3ei9NakFmUlRxOVc5bmlOaHgvRThiM3hDL2d5TXNZU2twQ1QvaWg0bmRUYWJ3RUJ4QjlTc1diUFF0MjlmM0xwMXk2QkRxU3o2bXF0WHIxNXdjM05EUmtZR05tM2FoUGJ0MjhQZTNoNmpSbzNDcUZHajRPM3RqWWNQSHdyVEUzVTZuYkNBWGsvLy9QRGh3NWcrZlRwdTNMaUIvdjM3dzlIUjBlaktrbks1SEFjUEhrVHQyclVCQUd2V3JNRm5uMzBtMU5iVnBRYm1PSTZ4WnpVNUtobkhjWDZXZkwvcXdxWVR1S0NnQUZPbVRJR0hod2U2ZE9tQ3NXUEhZczJhTldaWCtlaVZyTG5xMUttRHRXdlg0dkxseTVnOWU3WlIyUVlOR2lBdUxnNm5UcDNDcGsyYmhDYXYvaHhZMzlNOVljSUUxS2xUcDBMeER4MDZGRzV1YmtJQ1Y3UUdMbXV4d292VXdBcUZZak9BelQ0K1ByVUtDZ3A2eW1TeWZveXhEd0dZN2hrMHRENHhNYkZDdmRDMlBIM1RaaE00TlRWVldFbTBhTkVpT0RnNHdON2VIbVBHak1HYU5Xdnc1cHR2bWoxV1gzTUZCd2VqWWNPR09INzhPRWFQSGkxYzVkS1VJMGVPd00vUHoreitBUU1Hb0V1WExnYVhkWDJXMGl1U0FPQzk5OTR6YUdickZSWVdDczN0Nk9obzdOaXhBNGNQSDhia3laT3hmLzkrWEw1OEdhR2hvY0tRVTN4OFBQYnYzNC9ldlh1WE81N1N6cHc1a3d0Z0o0Q2RUenV4M2dmUUQwQWdBT1BnU1lYWjVFU09HemR1WU1pUUllQjVIa3VYTGhWNm9hZE5tNGJ1M2Jzak5EVFU0SUx0R28wR2FyVWFzMmJOTXJqdTFOcTFhK0hvNklqR2pSdGoxS2hSK091dnYwek95NDZQajBkeWNqS0NnNFBOeHVUdjcxL21PWEo1UFhueUJERXhNVWIvOUJleDExOEk3NVZYWHNHdVhic0FGRitsZytNNDRZSjc0OGVQeDJ1dnZZYU5HemZpekprekx4d1RBQ2dVaW9MRXhNUzlpWW1KUTNOeWN1ckxaTEtlQVA0TElLTlMzc0JHMldRTjdPSGhnV1hMbHFGOSsvWkcrMmJNbUlGNzkrNEpOZEZYWDMwRmhVS0JIajE2b0huejV2anZmLytMbXpkdjR0NjllM0J5Y3NMTm16ZFJxMVl0YUxWYVhMaHdBZGV1WGNNYmI3eUJoUXNYUXFQUklESXlFc2VPSGNQS2xTdUZ5KzFVUkVGQkFaeWNuSVNaVW5aMmRpLzAyU01qSStIdjc0K2FOV3ZDd2NFQk9UazVjSE56dzR3Wk04QnhITzdjdVlNclY2N0F3OE1EQ3hjdXhLRkRoK0RqNC9OQzcxbGFTa3FLRXNCaEFJZjkvUHpHWldkbmQwRnh6UnhFdmRRVlkzTUo3T2pvYUhMQ2d5blIwZEVJQ2dyQzdObXo0ZVRraEZ1M2J1R3Z2LzVDLy83OTBiUnBVeXhldkJpZE8zZkdnd2NQc0hyMWFoUVdGcUpaczJZNGNPQUFWQ29WZHUzYWhVMmJOdUh1M2JzWVAzNDg3T3pzWUc5dkQzdDdlMmcwR2pSbzBBQUJBUUZvMnJRcHZ2LytlNU0xOExmZmZpczBxenQyN0NoYy9NNGNuVTVuOHR4V2YwNGJFQkFBUjBkSEFNV25BQjk5OUpIQkh3WEdHRDc5OUZQWTI5dkQwOU1UbnA2ZTVmcFpQYStFaEFRTmdPTUFqZ2NIQjAvODY2Ky9HajNyR0dJbEtyb2V1REpsWm1heVVhTkdzYnk4UEphWm1jbUdEeC9PL1AzOTJiMTc5NWhTcVRTNVpsZWowYkRDd2tLV201dkxjbk56V1Y1ZUhzdlB6MmNxbFVvb2MvNzhlWU5qOWV1RzlSZWNOMlhxMUtuQzQ1Q1FFSk5sSms2YytEd2ZzMExFV2c5c3krdVFKZDFlb2ZYQTFZdFk2NEgxdndlMnVBN1pKanV4Q0xFV2xNQ0VTQmdsc0FVOXEvTXNOVFZWdUxRc0FPRytTcFc5c0lCWUQ1dnJoYmFFS1ZPbTRPYk5tMGJiSHo5K2JMS0hXRDk3S2lJaUFxNnVycGc1YzZZd0xudnQyaldEZGI2RWxDVHBrMzRwZEdKcHRWcHMyTEFCMTY5Zng0VUxGL0Q2NjYvai9mZmZSOSsrZlkzS0twVktUSmd3QVowN2QwYi8vdjNOVHZ6SXlzckN6cDA3bnpubDA5S29FOHZ5cUFsZGhYNzU1UmNNR1RJRXVibTVXTEprQ1dyVXFJR1ZLMWNpT1RrWlk4ZU9SVkpTa2tINUdqVnFZUG55NVJnd1lBQVdMRmlBZ1FNSENqY2VLL212Y2VQR3dsZ3VzVzNVaEs1a0dvMEdlL2Jzd2I1OSsxQllXSWpRMEZCaEp0T0hIMzZJR2pWcVlQYnMyVGh6NWd5Ky9mWmJ5R1F5ekprelI1Z3c0ZTd1amhzM2JxQ29xQWduVHB6QWdRTUhoTmQyZDNmSGxpMWJvRmFyS1lFSkFFcmdTbWR2YjQvMDlIUjgvUEhIV0x4NHNYQXZZcjJqUjQ4S2ozVTZIVUpDUXRDaVJRdHMyN1lOLy8zdmY1R2JtNHZmZi84ZEVSRVJ3cTAvOWZTWDR5bDVIMkppMnlpQnE4Q2tTWk1BRkY4bVIzL0pIRk84dmIyRmV4VVBIVG9VUTRjT0xkZEY5MVFxRmRYQUJBQWxjSlVxS2lwNjRSdUVCUVVGR1cxVEtwVW1ieE5LYkE4bGNCVnljbklxYzRGOWVhNTZFUjBkTFR6dTJyVXJkRG9kT0k2cmxLV0hSUG9vZ2F0UVVWR1IwRVN1cU96c2JBQXdPTjdPemc3NStmbDAva3NFbE1CVktEZzQyT1J0UGZXV0xGbGk4RngvSjRmUTBGRDQrdnJDeDhkSHVNYVZWcXVGblowZDR1UGpoVnVCRWtJSlhBVktYcnk5WksrektVZU9IRUZZV0JqZWYvOTlwS2Ftd3RQVEU1OTg4Z25lZlBOTmc4dlpmUDMxMXpoMjdCZzRqc09NR1RPcUxIWWlMWktldVNLRm1WaVZTYXZWVnV2elg1cUpaWGxVQTB2SWkxNU9oMWlmNnZtbm5CQlNMcFRBaEVnWUpUQWhFa1lKVElpRVVRSVRJbUdVd0lSSUdDVXdJUkpHQ1V5SWhGRUNFeUpobE1DRVNKaFZUS1hVejhFbHhOWkl1Z1ptakNXSUhRTXh4Qmo3VGV3WWJJbWthK0NrcENSL3NXT29ETGE4bW9hOEdFblh3SVRZT2twZ1FpU01FcGdRQ2FNRUprVENLSUVKa1RCS1lFSWtqQktZRUFtakJDWkV3aVE5a1lQWUhzWVlLMnQzV2NkeUhHZDFFMldvQmlaRXdpaUJDWkV3cTJ0U1ZIZHQyclI1MWQ3ZWZtYXB6ZU9lL3IrKzVFYU5SdlBOcFV1WDdsa21NbWw0UmhPNlROYlloTGE2RDFUZEJRY0gyNldrcEtSeUhOZWdySEtNc1ljdFdyUjRKVEl5VW11cDJLUkFuOEFsN3orbGw1ZVhCMGRIUjZPYm4vZnQyeGNUSjA2a0JDYVZReTZYcjJXTWpTK3JER05zYlZKU1VvaWxZcElLY3pWd2RIUTB0bS9manUrLy94NTE2dFF4ZWF3MUpqQ2RBNHRBcDlORmxhTlllY3JZUEtWU2lZVUxGMkxQbmoyNGZmczJEaHc0Z05EUVVGeTdkazNzMEN5Q0VsZ0VNcG5zQkdNc3M0d2lHZTd1N2lkMXRnT3dBQUFnQUVsRVFWUXNGcEJFblR0M0RvTUdEVUpCUVFFMmJkb0VBQmcwYUJBNmRlcUV6ei8vSEdGaFlmajc3NzlGanJKcVVRS0xRS0ZRcURtT2l5bWpTRXhDUW9MR1lnRkp6SzFidHhBU0VvTFpzMmRqd29RSm1EOS9QcHlkblFFVTM4RXhLQ2dJZS9mdVJaTW1UVEI0OEdBc1g3NWM1SWlyRGlXd1NEaU9NOXRFbHNsazFId3VnN3U3TzNpZXg5NjllOUc5ZTNkaHU1K2ZIL1NudVU1T1R2ajAwMCt4ZmZ0Mk5HM2FWS3hRcTV6Vm5kUkxSWXNXTFdxNHVibWxBM0FydFNzbkp5ZW5ma3BLaWxLTXVLcTdrcDFZWGw1ZXFGV3JsdG15dWJtNU9IUG1qTkFyYlkyZFdEU1ZVaVFwS1NuS2R1M2FIZVE0Ym5DcFhRY29lY3RIcDlQaHlKRWpSc05HZXJad3RWSnFRb3ZJVERPYW1zK2szQ2lCUmNSeDNCRUFCU1UyRlhBY2QxU3NlSWowVUJOYVJBcUZvb0RuK1ZnQS9RQ0E0N2pEQ29XaTRCbUhrUkw2OU9ramRnaWlvZ1FXR1dNc2l1TzRma0M1SjNpUXAvejgvTEI0OFdMWTI1ditOZjd5eXk4aGsxbDNJOVBxZXVXa3BtUEhqbTVxdFRvYkFKeWRuZDNPbkRtVEszWk0xUmt0WmpCa2RSOUlpbmllUHdDQUpTWW05aFk3bHVxT0V0Z1FOYUdyaHlpTzQ1NzdGOU9XbUVwQ1c3NDFqWFdmSUVnQXovT3RPSTc3bGpIMkE4L3pyY1NPaDBnTEpiQ0k1SEo1TUlEZkdHT05uMjc2clYyN2R2M0ZqSWxJQ3pXaFJTQ1h5eDBZWTRzWlkxTUF3TWZIQndCdzVzd1pWNDdqSXVWeWVUaUFHUXFGUWkxbW5LVDZveHJZd3VSeWVTUEcySEVBVSt6czdEQnQyalNzWExrU0sxZXV4TFJwMDJCblp3ZkcyRlRHMkhFdkw2K0dZc2RMcWpkS1lBdmllZjRkeGxnaWdIZnExcTJMRFJzMllQRGd3ZUE0RGh6SFlmRGd3ZGl3WVFOZWZ2bGxBSGhIcTlVbXllVnlYNUhESnRVWUpiQmxjRHpQVHdId000Q0dQTTlqeDQ0ZGFOdTJyVkhCdG0zYllzZU9IV2pYcmgwQU5HU01KVHc5MXVaNldNbXowUzlGRmZQeDhhbFZXRmk0RWNBQUFCZzZkQ2dtVHB4b2R2YVFua2Fqd2FwVnE3QnQyemI5cHQzT3pzNmphYUtITVZzZVJySzVEMnhKVDRlRm9nRzg2ZUxpZ2psejVpQWdJS0JDcnhFZkg0KzVjK2Vpb0tBQUFQNEEwQzh4TWZHUHlvOVd1bXc1Z2FrSlhVWDBRMFFBM216V3JCbTJidDFhNGVRRmdJQ0FBR3pac2dYTm1qVURnRmFnb1NaU0FpVndKWlBMNVE0OHo0Y3p4bllEY08zZXZUdTJiTm1DZi8zclg4LzltczJhTmNPV0xWdjBsNC9SRHpWOUo1ZkxIU29wYkNKUk50ZmtxRXBQaDRoMkFYakh6czRPa3lkUHhxQkJnMUJaVTNBWlkvanh4eCt4WXNVS2FMVmFBRGhsWjJjMzRQZmZmMzlRS1c4Z1VkU0VKaStzckNHaXlrSkRUYVEwU3VBWFYrNGhvc3BDUTAxRWo3N3dGL0M4UTBTVmhZYWFpdGx5RTlybVBuQmxxWXdob3NwaTYwTk50cHpBMUlSK0RwVTFSRlJaYUtqSmRsRUNWMEJWREJGVkZocHFzazAyMStSNFhsVTlSRlJaYkhHb2laclFwRXlXR0NLcUxEVFVaRnNvZ2N0bThTR2l5a0pEVGJhQnZrd3p4QjRpcWl5Mk1OUkVUV2hpZ09mNVZvV0ZoYjhCR09EaTRvTEZpeGRqeXBRcFZacThXcTBXR1JrWkFBQzF1dkt1cEdOdmI0OHBVNlpnOGVMRmNIRnhBWUFCaFlXRjUrZ0NldGFCRXJnVXNZYUk3dDY5aStIRGgwT2xVbUhZc0dIWXQyL2ZNNCtaT1hPbXZxUHFtUUlDQXVEazVFUkRUVlpHV3UzQktsVDZRblBPenM1UXFWVDQvUFBQaFRLcHFhazRmLzY4OEx4cjE2NUdyNU9YbHdkSFIwZWpXMTcyN2RzWEV5ZE9OUHYrVGs1TzBPbDBjSFIweEpvMWEvRGRkOThoSUNBQXJxNnVKc3ZyZERyRXhzWmkzcng1UnZ1bVRKbUNtemR2R20zUHlzcUNzN016bkoyZFVWaFk2TXB4WENUUDgxa2N4OVduQytoSms4MmRNNWhTY29nSUFLWk5tMlp5aU1qYjJ4dG56NTQxK3pyUjBkSFl2bjA3dnYvK2U5U3BVOGRrR1oxT0IzOS9mNlB0akRFVUZCU2daczJhQnR2ejh2S015aDQ3ZGd4dWJtN3c5dlkyK0lOaWlsYXJ4WVlORzNEOStuVmN1SEFCcjcvK090NTc3ejBVRlJWWnpWQ1RMWjhEMjl3SExvM24rWGNBN0FiUXNHN2R1c2pJeUVEejVzMU5scjE1ODZiSmhGRXFsUWdQRDBkeWNqTCsrdXN2VEpvMENWZXVYTUhvMGFQeCt1dXZHNVRWYXJYbzBLRURGQXFGd2ZiQ3drSjA2OVlOdi96eWk5SHJxMVFxZUh0N0M4Y0VCd2ZqM3IxN1VLdlZzTGUzRi83UXFOVnE3TnExQ3g0ZUhnQ0FYMzc1QlJFUkVlQjVIbE9uVGtWZ1lDRDI3ZHVIeFlzWDQ5Njlld2dJQ01ER2pSdjE1OTRQT0k0TFZpZ1VweXYyRXhTZkxTZXdMZU40bnAvQzg3eUc1M2syZXZSbzl2anhZOWFwVXlkbWpxbDl2Lzc2Syt2YnR5K2JPWE1tS3lnb1lEelBNNlZTeWFLaW90Z0hIM3pBUWtORDJaMDdkNFR5R28yRzhUeHY5RG82blk2MWI5K2VhYlZheGhoalAvLzhNM3Z3NEFGampER2xVbW55bUo0OWU3SzdkKzhhUEw5MTZ4Yjc4Y2NmMmNDQkExbnYzcjNaNmRPbmhmMFJFUkhDNDlPblQ3TisvZnF4b0tBZ05talFJTWJ6UEh2NnM1RGNVTlBUMkczeTFqUTJlUTVjMWhDUldxMDJlOC9aa3IzRHQyN2R3dEtsUzNIanhnMTg4Y1VYK2ltTUFBQTdPenNFQlFYaHd3OC94S1pObXpCNDhHRDA2OWZQNEh5NlM1Y3VCcThkRnhjSGQzZDNQSG55Qks2dXJwZzdkeTdXclZ1SEJnMGFtUDBjdWJtNUJrMXVsVW9GWjJkbnBLZW40K09QUDhiaXhZdXhjT0ZDZzJPT0h2M24vdUU2blE0aElTSHc5L2ZIaGcwYnNHM2JOanNBNFR6UGQ3SzJvU1ppSlhpZWI4WHovQjg4enpOZlgxOFdGeGRuVUt1VnJMRktLN2t2SXlPRGZmLzk5eXcvUDkrZ3pOU3BVNFZhVk8vMjdkc3NLaXBLcUUyOXZiMkZmVnF0bHJWdjM1NHh4dGpnd1lQWjVjdVhXV1JrSkpzd1lZSlF4bFFObkoyZHpUcDE2c1IwT3Ayd3pjL1BqMlZtWmdyUGZYeDh6SDRXeG94YkZIRnhjY3pYMTFkZkcxK1Z5bEFUMWNBMlFpNlhCelBHL2d2QXRWbXpabGkyYkJuKzlhOS80ZnIxNjVnMGFaTEpZOUxUMDFHL2ZuMmo3Ykd4c1JnOWVqUzh2THhRcTFZdGczMGxoNTF5YzNOeDVzd1pCQVVGQVFEeTgvTU55aGNWRmNIWjJSa0EwTFJwVXlRbkoyUFRwazFZc1dLRnlYajA1NzNuenAyRHA2ZW5RVWRiVVZFUm5KeWNESjVYNUE3MkFRRUI4UER3d1BUcDAzSHIxaTM5VU5QSFNVbEplOHI5SXNTaWJDS0JTdzhSZGUvZUhiTm56OVpQYkVETGxpMFJHeHNMQU5pM2J4L3ExS21EZDk5OVYraHcwdTh6UmFmVDRjaVJJMGJEUmlYZTIrRDVvMGVQVUs5ZVBlRjVUazZPa05CdDJyVEJxbFdyMEtOSEQzaDZla0t0VnFPd3NCQ1hMbDBDQUlTRWhPQ1BQLzVBZEhRMGR1ellnWjQ5ZXdxdm85VnFvVktwVUtOR0RXR2JrNU1UWW1KaXpNYnU3ZTF0dEUyL3FtbmV2SG1JaTR1amV6VlZjMWFmd0JWWlJaU1ptWWxWcTFZWmphMldyc1VHREJpQUlVT0dQRmM4TjI3Y1FQUG16YUZTcWVEbzZJaExseTZoVWFOR0FJb1RUcVZTQ2VQRjgrZlB4L0hqeDlHNmRXdE1tREFCY3JrY25wNmUyTEZqQnpJeU10Qzc5ei8zQXk4c0xFU05HalVnay8wek42ZW9xQWk5ZXZXcWNJd3VMaTVZdUhBaDJyUnBveDlxbWdyQXk4dkxTN0pEVGRiS3FoUDQ2U29pWVlobzhlTEZaaGNpNU9Ua1lOcTBhZkR5OHNMeTVjdVJrWkVCWDkvaUJUeGwxV0lWOWR0dnYrSHR0OS9HekpremNlclVLVGc1T1dIKy9QbTRjK2NPVnE5ZURVOVBUNXc4ZVJLQmdZRjQvUGd4MXE5Zmo3ZmVlZ3RBY1cyL2Z2MTYvUGpqajlpd1lZUFFxZWJvNkFpRlFtRlFzd1BGdzAxaFlXRm1ZMW15WkluWmZmcFZUZi92Ly8wL2hJYUdJaU1qUTcrcVNaSkRUZFpLVXNNRkZjRHhQRDhad0ZJQWRqelBZOUdpUmZybGRVYXVYTG1DME5CUStQcjZJaXdzREhmdjNzWEdqUnVoVUNpUWtaR0JtalZyUWlhVGdURUduVTRIalVhRHZYdjNvbTdkdXBETDVTYlBrZlhTMDlOeDl1eFpPRG82SWljbkIzMzY5RUZVVkJUcTFLa0RqVVlEZTN0N3BLV2xZY3lZTVJnL2ZqdzhQVDB4Y2VKRUxGaXdBTk9uVDBkTVRJd3dTeXNrSkFScGFXbFlzbVFKM25qakRlemN1Uk5MbHk0RngzRndjSERBakJrejBLZFBINU16eE1vU0ZoYUc5OTkvMyt6K3g0OGZZOGFNR1VoS1NnSUFMWURwaVltSkt3QlVpNDRqR2dlMklqNCtQclY0bnQrbDc1a01EdzluYXJXNnpON1kvUHg4ZHVyVUtiUDdkVG9kMDJxMVRLMVdNN1ZhelRRYWpiQnY2dFNwWmI3K2pCa3poUDFKU1VuczIyKy9OU3B6NGNJRnRuWHJWdUY1UWtJQysrQ0REOWk4ZWZNTXlxV2xwVEdsVW1rUVYwRkJBY3ZKeVRHSXFTcW8xV29XSGg2dTc2Rm1QTS92OHZIeHFmWHNiNlRxMlhJdnROWDl4ZUo1L2ljQS9nQ3dlUEZpVWE5VlpZcFdxNFdkblozWVlUeTMrUGo0a3MzeW4vSDBaMTBkMkdJTlRLdVJMRXpLeVZ1ZE1jWVN4STVCREZiM0Y4dGFGdUpYTnhxTkJoRVJFZGkrZmJ0KzAyNmxVam5xeXBVcnhxc3RpTVZZWFhWdzkrNWRWVnBhV2xTalJvMnlBQVJjdW5SSnBsQW80T1BqSTR6N2lpazFOUld1cnE3Q01KWlNxY1RhdFd2QjgzeTFyWjBmUDM2TXlaTW40OWl4WXdDZ0FUQXRNVEZ4K3FOSGoxUWloMmJ6ckxVSnpSSVRFMWR3SE9jUDRFRlNVaElHRFJxRUN4Y3VpQjBYSWlJaThPMjMzNEt4NGo2WHFLZ29YTHQyRFE0TzFmUHFyMGxKU1JnOGVMQytCenFONHpqLzZ0UURiZXVzcmdsZFdzbUpIREtaREpNblR4YjFpcEpLcFJJVEpreEE1ODZkMGI5L2Z3UUhCNXNzbDVXVmhaMDdkd3BMQXkyTk1ZWWRPM1pneFlvVjBPbDBBSERTenM1dUlFM2txRjZzUG9HQjRxbVVBQll4eHFZQ3hsTXBMUzA3T3hzY3grR2JiNzdCNjYrL2p0R2pSeHVWNmRPbkQvN3puLy9ndGRkZXMzaDhCUVVGK3FtVUFBREcySGN5bWV4TG1rcFovZGhFejg3VFg3eHBjcm44VjhiWWYrUGk0bHhUVWxLd2RPbFMvVFdpTE1yZDNSMDNidHhBVVZFUlRwdzRnUU1IRGhqczI3SmxDOVJxdGRuNTFWWHAxcTFiK09LTEwzRDc5bTBBeUdPTTBXSUdVbjA4WFU1NDFkeHl3cXEwZGV0VzV1L3ZMeXdmWkl5eGdJQUFnekwrL3Y2TU1jYTZkZXZHbmp4NVlySFlHRE5lVGlpWHk5OFUrL3NpWmJQV1RpeXpFaE1ULzNCMmR1NElZSGRCUVFIQ3dzS3dmUGx5YURTYUtuL3ZvVU9INHFlZmZpcFhXZjFpQjB2UWFEUUlEdzlIV0ZpWS9nNkh1NVZLWlFlRlF2R25SUUlnejgwbW10Q2xQYjNTeFAveFBIOFd3Tkp0MjdiWlg3bHlCWXNYTHpZN1g3b3E2ZGNLbDZSVUtnM1c5bGFWVXZPY05TaWU1N3dTMU1zc0NUWlhBNWRRYllhYW9xT2poWDlBOGFvamp1TU1sZ1pXQlJvaWtqNWJUbUFBZ0VLaE9NMXhIQS9nVkVaR0JzYU1HWVB0MjdjTDQ3UlZLVHM3R3dEUXExY3Y0WitkblIzeTgvTU5GdVpYTnNZWXRtL2ZqckZqeCtxdlNIblN6czZPcDJXQzBtTVR3MGpsWWFtaHBweWNISFRyMWczKy92N3c5ZlZGWW1JaXZ2NzZhd0QvTEhTSWo0L0h1blhyc0dkUDVYZiswaEFSc1dweXVUeVk1L2xjbnVkWnYzNzkyTTJiTnl1MXAvZnExYXRzeElnUjdJOC8vakRhTjNQbVROYWhRd2ZXc1dOSHRuZnYza3A5WDhZWXUzbnpKZ3NLQ3RMM011ZlNyVldrajJwZ0U1NWVqVEVLUUNzWEZ4Zk1tVFBIWXNzU3RWcHRsWnoveHNmSFkrN2N1ZnBlNWo4NGpndWlYbWJwcTU2ejUwV1dscGIydUhuejVsczBHbzJIV3EzMmpJK1BSMEZCQWJ5OHZLcThZMGttazFYcU5FK05Sb01WSzFZZ1BEeGNmd21lM1VxbE12RGl4WXYzSysxTmlHaW9CaTRieC9QODV5aStOSTk5dTNidFJCdHFlaDQwUkdUOXFBWitoclMwdEY4Yk4yNzhNNEFQSHp4NDRIcjQ4R0cwYnQwYURSczJGRHUwTWlVbEpXSENoQW42dXhTbWNSelhLekV4Y2JmWWNaSEtSUWxjRG1scGFYODNidHg0QjRBT2hZV0ZUUThlUElpYU5XdWlkZXZXb3ExcU1vYzlYVVgwNzMvL1czKytlOUxPenE3NytmUG5yNG9kRzZsOGxNRGxsSmFXbHRlNGNlTnRITWZWWkl4NW56MTdGcmR1M1VMbnpwMnJ6VnJlZ29JQ3pKNDlXeGpIWnNWRFJDUE9ueitmSTNac3BHcFVyK3BESWtyZm9rV3NWVTBsMFNvaTIwUTE4SE5JUzB1NzJxaFJvMzBBdW1abFpkVTdlUEFnbWpScFl2YSt3bFV0UGo0ZWt5ZFB4cU5IajREaUlhS0F4TVRFazZJRVF5eUtFdmc1aVRuVXBFZERSSVNhMEM5T2xLRW1HaUlpQU5YQWxjTFNRMDAwUkVUMEtJRXJpU1dHbW1pSWlKUkdDVnlKcW5Lb2lZYUlpQ2wwRGx4RktuT29pWWFJaURsVUExZVJ5aHBxb2lFaVVoWks0Q3IwSWtOTk5FUkVTUFhCOFR3L21lZDVOYy96Yk5Tb1Vleng0OGRtRjk0L2V2U0lqUm8xU3Ivd1h2MzBadVYwdWtPTVVBMXNJZVVkYXFJaElsSVJsTUFXVk5aUUV3QWFJaUlWUnMweUVaUytnSjZQanc4QTRNeVpNd0RvUW5Pay9DaUJSVlJ5cU9ucEpob2lJaFZDQ1N5eXB4ZlEyd1VBSE1jTm9Bdk5FU0l4VDN1YmFSRUNxVENidnpNRElWSkdDVXlJaEZFQ0V5SmhsTUNFU0JnbE1DRVNSZ2xNaUlSUkFoTWlZVFNSdzhMYXRHbnpxcjI5L2N4U204YzkvWDk5eVkwYWplYWJTNWN1M2JOTVpFU0tLSUV0TERnNDJDNGxKU1dWNDdnR1paVmpqRDFzMGFMRks1R1JrVnBMeFVha2gxWWpXZGpWcTFmWks2Kzg0Z0dnL1RPS2JqMSsvUGhCUzhSRXBJdk9nVVdnMCttaXlsR3NQR1dJamFNRUZvRk1KanZCR01zc28waUd1N3Y3Q1lzRlJDU0xFbGdFQ29WQ3pYRmNUQmxGWWhJU0VqUVdDNGhJRmlXd1NEaU9NOXRFbHNsazFId201VUlKTEpMczdPeDRBS1l1eXA2VGxaVjEzTkx4RUdtaUJCWkpTa3FLa2pGbXFwZjVRRXBLaXRMaUFSRkpvZ1FXa1psbU5EV2ZTYmxSQW91STQ3Z2pBQXBLYkNyZ09PNm9XUEVRNmFFRUZwRkNvU2dBRUt0L3puSGM0YWZiQ0NrWFNtQ1JNY2FFSm5NNUozZ1FJcUFFRnBtam8rTWgvV01YRjVkRFpaVWxoRlJEUE04ZjRIbCt2OWh4RU9teEZ6c0FBZ0NJNGppT0xpdExLa3pTeXduYnRXdDNqdU80RG1MSFFmN0JHRXRJU2tyeUZ6c09XeUhwYzJCSzN1cUg0emcvc1dPd0pWYlJoRllvRkdLSFFBREk1WEt4UTdBNWtxNkJDYkYxbE1DRVNCZ2xNQ0VTUmdsTWlJUlJBaE1pWVpUQWhFZ1lKVEFoRWtZSlRJaUVVUUlUSW1HVXdJUklHQ1V3SVJKR0NVeUloRkVDRXlKaGxNQ0VTQmdsTUNFU1JnbE1pSVJSQWhNaVlaVEFoRWdZSlRBaEVrWUpUSWlFVVFJVEltR1V3SVJJR0NVd0lSSkdDVXlJaEZFQ0V5SmhsTUNFU0JnbE1FRmVYcDdZSVpEblpOTUpIQjBkWGE1dEFLRFQ2WEQ0OE9IbmZxK2lvaUpjdW5UcHVZOHZpMDZudzVJbFM2QldxNFZ0eWNuSmlJMk5mZWF4V3EwV2ZmdjJ4WU1IRDZva05sSzFyT0xtWnM5cjRjS0ZDQW9LZXVZMkFQamYvLzRIbFVvRkFPamF0U3NhTkdoZ1ZPYng0OGVJaTRzeitWNlBIajNDNU1tVHNYZnZYcmk3dTV1TlNTNlhvMzc5K21iM3A2ZW5HOTNNN2VMRmkwaE9Ub2FEZzRPd3JYNzkrcGcxYXhhNmQrOE9lM3ZqcjdsUG56NEFBSTFHZyt6c2JJd2JOODZvVEV4TWpOazRTUFZnVXdsODRNQUJyRm16Um5pdTArblFvMGNQZ3pLbHQ4WEd4aUloSVFIMzc5L0h6Smt6aGUwLy92aWowZXQzNzk0ZEFMQm56eDZzWDc5ZTJNNFlBOGR4c0xPelEvLysvVTNHVmpMeER4NDhDRHM3TzZNeVdxMFdIVG9ZMzFFMUppWUdnWUdCUnA4RkFBSURBNFhIcnE2dWlJeU1CRkQ4aCtEczJiTW1Zd0VBYjI5dnMvdEk5V0ZUQ1J3WUdBZy9Qeis0dXJxQzR6aU1IejhlNjlhdE15aFRldHZ4NDhlUm5KeU1tVE5uSWpzN0c3VnIxd1lBREJvMHlPejc5Ty9mWDBqVWl4Y3Y0cnZ2dnNPcVZhdmc3dTZPakl3TWZQNzU1L2ozdi8rTlZxMWF2ZkJueXN6TXhNOC8vNHpwMDZkandJQUI1VDVPclZhWFdiNWtjNXhVWHphVndFRHhPVzV5Y2pKQ1FrS1FtWm1KZS9mdTRkVlhYd1ZRWElNZVBYb1VDUWtKT0hYcUZENy8vSE4wNk5BQjNicDF3NVVyVjdCNjlXcURHcndzd2NIQktDd3NCQURrNStkanlKQWhBSURjM0Z6b2REcE1uejRkQU9EbzZHaDAzdDJyVjY5eWY1NGZmdmdCQUZDelprMGtKU1hoNjYrL05sczJQRHdjSGg0ZUFBQUhCd2ZzM3IzYmJGbXFnYVhCNWhKNHhJZ1JtRGh4SWthTUdJRjE2OVlKeVFzQU9UazVrTWxrOFBQemc0T0RBMUpUVTlHcVZTdms1T1RneXkrL3hEZmZmQ09VTGFzSkRRQnBhV2s0ZmZvMEFHRFhybDF3ZFhWRno1NDlzV25USnJ6MDBrdjQ2S09QSUpQSjRPdnJhL1E2NVcxQzM3bHpCOGVPSFJPZXQydlhydHpuclZRRFd3ZWJTdURyMTY5ajVjcVZxRjI3Tmw1OTlWVW9sVXJNbno4ZkowK2VCRkRjb2RPMWExZUQ1SW1KaWNHVUtWUHc4T0ZEdEduVEJrRkJRWEJ3Y0REWjBTV1R5WkNibTR0YXRXb0JBSjQ4ZVlKRml4WWhOemNYQ3hZc0FBRDA3dDBiMzM3N0xhS2pvdzNPcWZYT25qMXJNbmtCd003T3p1Qzg5ZENoUS9qc3M4K3dkT2xTQUtBYTJBYlpWQUlEd01pUkkvSFdXMjloOU9qUjJMdDNMK2JQbnc4QXVIMzdOdnIxNjRlUWtCQ0RqcVovLy92ZjZOU3BFLzc2Nnk4QTVvZVp2TDI5alRxRjFxMWJCdzhQRC96MjIyOFlPM2Fzd2I3Ky9mdmo5dTNiQnR0SzkwQm5aV1hoN05tejhQYjJGczY5Z1g5Nm9vY09IUW8zTnpjaGdTdGFBK3Q3b3MzdEo5V2ZUU1Z3eTVZdGtabVppYzgrK3d4K2ZuN1l2Mysvc08vRWlST29YNzgrenA0OWk2Q2dJTWhreFVQa0kwZU9SSXNXTGJCNTgyWUFNRm56QXNXLzhFRkJRWEJ6Y3hQT1M3Lzg4a3NBUUdSa3BFRXZjL2Z1M1lYbWE4bG11YU9qbzhIWWJjbGEwTlIyTnpjM296amVlKzg5T0RzN0cyMHZMQ3dVbXR2UjBkSFlzV01IRGg4K2pNbVRKMlAvL3YyNGZQa3lRa05EaFNHbitQaDQ3TisvSDcxNzl6YjVlUWw1WVR6UE01N25XWG1kTzNlT0JRVUZzZVBIanpPdFZzdmVmZmRkeGhoakdSa1pyR3ZYcm16cjFxMHNNaktTL2U5Ly96TTYxc2ZIUjNpOFlNRUNscEtTWXJDL1U2ZE9ac3NIQkFRWTdDdjV2R1M1MHEraGYyNXV1NTcrY3pER1dQdjI3WTFpTDNsTVhsNGVDd2dJWUhsNWVRYXZzMkRCQXJaejUwN0dHR1BqeG8xamYvNzVKd3NNREdTblQ1ODIrWHFtNkw4UHNYOHZiSWxOMWNDZW5wNVl2MzQ5NnRhdGk4VEVSTHowMGt2Q3NNNmJiNzZKd1lNSGcrTTRmUDc1NTFDcjFmamtrMDlNbm8rKytlYWIrT3FycjdCMTYxWTRPanFXNjcxTGRoaTk5TkpMWnN2cEo0dFVsY2pJU1BqNys2Tm16WnB3Y0hCQVRrNE8zTnpjTUdQR0RIQWNoenQzN3VES2xTdnc4UERBd29VTGNlalFJZmo0K0ZScFRPVDUyVlFDMTZ4WkV4RVJFVGg4K0RBY0hSMFJFaEtDUVlNR29YUG56dmpxcTYrRVp2T3laY3Z3elRmZllNS0VDZGl3WVlQUjYvVHQyeGRLcFJKRlJVV1F5V1JJVFUyRms1T1QyZmRkdUhBaDJyZHZMencvZS9Zc0hqOStqUHo4ZklQWlUycTFHdi8zZi85bjhqVksvZ0VvNi94VXA5T1pQTGZWSHhNUUVDRDgwUWtPRHNaSEgzMWs4RWVLTVlaUFAvMFU5dmIyOFBUMGhLZW5wOW4zSXVTRlZMUUpyYWZWYW9YSDkrN2RNMXN1SnlkSGVGeXlxYXNYRVJIQmZIMTltWitmSDl1NGNhUEJQbFBsOWI3NTVodld2bjE3NXVQanc5YXZYeTlzNzl1M3IwRTUvWE56Mi9XbVRwMHFQQTRKQ1RINW5oTW5UalFiVDJXaEpyVGxjV0lIOENMMHZ5eWw1d1pYaGRUVVZMenl5aXZsTHYvZ3dRTTBiTml3Q2lPcWZ1UnlPUUFnTVRGUjByOVhVbUxUcTVFcW9pTEpDOERta3BlSWd4S1lFQW1qQkNaRXdpaUJDWkV3U21CQ0pJd1NtQkFKb3dRbVJNSW9nUW1STUVwZ1FpU01FcGdRQ2FNRUprVENLSUVKa1RCS1lFSWtqQktZRUFtakJDWkV3aWlCQ1pFd1NtQkNKSXdTbUJBSm93UW1STUlvZ1FtUk1FcGdRaVNNRXBnUUNhTUVKa1RDS0lFSmtUQktZRUlrakJLWUVBbXppcHViNlcvcFFZaXRrWFFOekJoTEVEc0dZb2d4OXB2WU1SQmlVWFJYUC9LOEpGMERFMkxyS0lFSmtUQktZRUlrakJLWUVBbWpCQ1pFd2lpQkNaRXdTbUJDSkl3U21CQUpvd1FtUk1Jb2dRbVJNRTdzQUd4Tm16WnRYclczdDU5WmF2TzRwLyt2TDdsUm85RjhjK25TcFh1V2lZeElFU1d3aFFVSEI5dWxwS1NrY2h6WG9LeHlqTEdITFZxMGVDVXlNbEpycWRpSTlOaUpIWUN0dVhyMUtudmxsVmM4QUxSL1J0R3R4NDhmUDJpSm1JaDAwVG13Q0hRNlhWUTVpcFduRExGeGxNQWlrTWxrSnhoam1XVVV5WEIzZHo5aHNZQ0laRkVDaTBDaFVLZzVqb3NwbzBoTVFrS0N4bUlCRWNtaUJCWUp4M0ZtbThneW1ZeWF6NlJjS0lGRmtwMmRIUThneDhTdW5LeXNyT09Xam9kSUV5V3dTRkpTVXBTTU1WTzl6QWRTVWxLVUZnK0lTQklsc0lqTU5LT3ArVXpLalJKWVJCekhIUUZRVUdKVEFjZHhSOFdLaDBnUEpiQ0lGQXBGQVlCWS9YT080dzQvM1VaSXVWQUNpNHd4SmpTWnl6bkJneEFCSmJESUhCMGREK2tmdTdpNEhDcXJMQ0drR3VKNS9nRFA4L3ZGam9OSWoxWGNHOGtLUkhFY1IzZG1JQlZtVThzSk8zYnM2S1pXcS9zQmVCZkZxNEVhQW5nSnRDcExUd3ZnQ1lBSEFNNERPT25nNEJCMTd0dzVVeE5PU0RWZ0V3bmNzV1BIQmlxVmFnN0hjU01BdUlnZGo4UVVNTVkyT3pvNnpqMTM3dHhEc1lNaGhxdytnZVZ5K1dERzJIb0FyaHpIb1ZPblRuajMzWGZ4MWx0dm9XSERobkJ6YzRPOVBaMUpBSUJHbzBGT1RnNGVQSGlBeTVjdjQrVEprL2oxMTEvQkdBT0FQSTdqeGlrVWloMWl4MG4rWWMwSnpQRThQeHZBMXdEUXExY3ZqQjgvSG8wYU5SSTNLb2xKUzB2RHVuWHJjUEJnOGF4UGp1UG1LQlNLK1FEb25MMGFzTW9FOXZUMGRLeFJvOFltQUVOcjFLakJGaTFheEwzNzdydGloeVZwSjArZXhJd1pNNWhTcWVRQWJGVXFsYU92WExtaUVqc3VXMmVWblRldnZmYmFNZ0JqWDM3NVpheGR1NVpyMy81WlY2OGh6OUswYVZOMDd0eVpPM0hpQkFvTEM5KzJ0N2QzVFV0TG8ybWZJck82R3JoZHUzYTlPWTZMcVYyN050dTZkU3ZYdUhGanNVT3lLdmZ2Mzhld1ljTllWbFlXQjZCM1ltTGlBYkZqc21WV1ZRTjdlWG05eGhnN0NzQjV5WklsbktlbnA5Z2hXWjFhdFdxaFJZc1dYR3hzTEFCODhPcXJyKzY0Zi84K0RUT0p4S3FtVW1xMTJyVUFYaG82ZENoOGZIekVEc2RxK2ZqNFlNaVFJUUR3MHRPZk9SR0oxVFNoMjdadDZ5V1R5WDVyMHFRSmR1M2FCVWRIUjdGRHNtb3FsUW9EQnc3RTMzLy9EY2FZVjFKUzBubXhZN0pGVmxNRHkyU3ltUUF3Y3VSSVNsNExjSFIweElnUkl3RDg4N01ubG1jVk5YRGJ0bTNieW1TeXBBWU5HaUFtSmdZT0RnNWloMlFUMUdvMWV2ZnVqZlQwZERERzJpWWxKVjBVT3laYll4VTFzRXdtbXdnQVE0Y09wZVMxSUFjSEJ3d2RPaFFBd0hIY0pKSERzVW1TVDJBL1B6OTdBSDFrTWhsNjllb2xkamcySnpBd0VES1pEQUI2QndjSFc5V29oaFJJUG9HenM3TTdBM2k1YmR1MmNITnpFenNjbStQbTVvYTMzMzRiQU9yZXVIR2pzOWp4MkJySkp6REhjUjhCQUUyVkZJLytaNi8vTG9qbFNENkJBUVFDbE1CaTB2L3NHV085UlE3RjVrZzZnZHUyYlZzYlFJczZkZXFnYWRPbVlvZGpzNW8yYllxWFhub0pBRnJJNVhKM3NlT3hKWkpPWURzN3U3Y0FvSG56NW1LSFl0TTRqaE8rQTQ3ajNoSTVISnNpNlFRRzBBWUFQRHc4eEk3RDV1bS9BOFpZRzVGRHNTbFNUK0RXUVBXdGdZOGZQNDdWcTFjYmJROEtDb0pPcHl2WGEzaDdlMWQyV0ZWQ244QTZuYTYxeUtIWUZFbGZTNFl4MWhKQXRUei9aZk91TkRRQUFBYWlTVVJCVkl4aDQ4YU5tRDU5dXRHK08zZnU2QzlUSStqUm80ZkoxMUdwVkNiM3paMDdGeDA2ZEtpY1lDdEJreVpOQUFBY3g3VVVPUlNiSXVrRUJsQWJRTFVjL3oxMDZCQ2FOMitPdG0zYjR2YnQyL2prazA4TTluZnYzdDNnK1U4Ly9XVHlkYnk5dmZGMDZWNjFWdUk3cUMxbUhMWkc2Z25zRGdBMWE5WVVPdzREV1ZsWitOLy8vb2NOR3paZzY5YXR1SHIxcWtHQ3l1Vnl4TVhGd2M3T2VpWXVsZmdPcUJmYWdpaUJxOERCZ3dlUm5wNk9VYU5HSVRzN0d6dDM3aXpYY2Q3ZTNxaGZ2NzdCTnJWYWpUNTkrZ2pQVTFOVGNmNTg5VnU1Undrc0RrcmdLdEN2WHovMDZkTUhNMmJNd0xCaHc5Q2dRUU4wN2RyVm9FekpKdlRxMWF2UnFsVXJBRUJNVEl4Qk9XOXZiNE50MWJWVHk5WFZWZitRRXRpQ3BKN0ExWkt6c3pNaUl5UGg0T0NBZnYzNkFUQi9qa3ZJaTVCNkFtY0RxSmVmbjErdEZ2SGZ2SGtUMzMzM0hkcTFhNGZodzRmRHhjVUY2OWF0TTl2VFhMS1RxdVNLcXB5Y0hLaFVLblRyMWczT3pzNEFpbnVscTZPOHZEejl3Mnd4NDdBMVZwUEFUNmZ5VlF1dXJxNFlPblFvbWpkdmp1Yk5td3ZEWE9ucDZWQW9GQVpsdmJ5OGhNZkxsaTBUcnVWMSt2UnBiTml3QVgvODhRZGF0R2lCZWZQbW9VR0RCamh6NW96bFBrZ0Y1T2ZuNng5U0FsdVFOU1J3eVYrZWFxRisvZnI0N0xQUEFCVFhtSC84OFlkK3lWMlpmSHg4VUZCUWdKVXJWK0x1M2J0WXRXb1ZQdmpnQTRTRmhXSEtsQ2tZTjI0Y3VuVHBVdFhoUHhkS1lIRklmU1pXRmxEYzFLeE9idDY4aVUyYk5pRWtKQVJkdTNiRmloVXJubm1NU3FYQ25qMTdNR2pRSURScDBnU3JWNitHdTN0eGYxRHo1czBSRVJHQkhUdDJZTktrU2JoMDZWSlZmNFFLSy9FZFpJa1poNjJSZEEzTWNkeDF4bGkzTzNmdUdEUkZ4WGJuemgxa1ptWmk0TUNCV0xSb2tjRkVrOUxud1RxZERocU5Cc09IRDBmcjFxMnhjZU5HMUt0WHorZzE2OWF0Szl5ajZPdXZ2OGJTcFV1cjFSend2Ly8rR3dEQUdMc3VjaWcyUmRJSkRDQVpLSzd4cWhOL2YzLzQrL3NiYlYrelpnMDZkdXhvc08zMzMzK0h2YjA5dG03ZGF2SjZYb01IRHhZZWN4eUh3TUJBQkFZR1ZuN1FMK2pHalJzQUFKbE1saXh5S0RaRjZrM29TOEEvdnp6VlhlbmtCZjdweERKM01iNkpFeWRXYVV5VlJmOGRjQnhYL2RyM1ZrelNDYXpWYWk4RDFhOEd0aldNTWVFN1lJeGRGamtjbXlMcEJMNXc0VUlXZ0pUTXpFemN1WE5IN0hCczFwMDdkL0RreVJNQVNGRW9GTlFMYlVHU1R1Q25EZ0RGOTY4bDR0RC83RG1PMnk5eUtEWkg4Z25NR05zSFVBS0xTZit6MTM4WHhISWtuOER1N3U2L0FIaDg0Y0tGYWpjZWJBdHljbkp3OGVKRkFIanM0ZUh4aTlqeDJCckpKM0JDUW9JR3dINmRUb2VEQncrS0hZN05PWERnZ1A3eVFQc2pJeU8xWXNkamF5U2Z3QUNnMCtsV0FjQzJiZHVnVnF2RkRzZG1xRlFxYk51MkRRREFHSXNRT1J5YlpCVUpmT0hDaFFzQTlqOTgrQkNIRHg4V094eWJjZmp3WWFTbnA0UGp1Qmk2TTZFNHJDS0JBWUF4Tmg4QWZ2amhoMnE3NU02YXFGUXFiTjY4R2NBL1AzdGllVlp6VWFZSER4N2NiOVNva1ZkMmR2YnJTcVd5Mmw2NXdscXNYTGtTcDArZkJvQkRpWW1KMzRrZGo2MnltaG9ZQU96czdDWUFlTEp0MjdacXUyN1dHcHc1Y3diYnQyOEhnQ2NhaldhODJQSFlNazdzQUNvYnovT0JBUGJYcmwyYmJkMjZsV3ZjdUxIWUlWbVYrL2Z2WTlpd1lTd3JLNHNEMERzeE1mR0EyREhaTXF0cFF1dWxwYVZkYTlTb1VlMmlvaUx2WThlT1FTNlhtMXllUnlydTZ0V3JHRGR1SEo0OGVjSUJXSjZZbUxoSzdKaHNuZFVsTUFEVXFWUG5aM3Q3KzM4VkZoYStmZmp3WWRheVpVdXVPdDY5UVVwT25qeUpTWk1tc2J5OFBBN0FWcVZTT2VuUm8wYzA3aXN5cTJ0Q2w4REo1ZkpaakxHNUFOQ3paMDlNbURBQmpSbzFFanN1U1VsTFM4UGF0V3R4Nk5BaEFBREhjYk1WQ3NVM0FGalpSeEpMc09ZRUJnREk1ZkxCakxIMUFGdzVqa09uVHAzd3pqdnZvSFhyMW1qWXNDSGMzTnhnYnkvMTZ4cFVEbzFHZzV5Y0hEeDQ4QURKeWNrNGRlb1VmdjMxVi8xOW5QSTRqaHVuVUNoMmlCMG4rWWZWSnpBQWRPellzWUZhclo0TllDUUFGNUhEa1pvQ0FEODRPRGpNTzNmdTNFT3hneUdHYkNLQjlUcDI3T2ltVnF2N0FYZ0hRSHNBRFFIVWdaWDJCVHdITFlCTUFBOEFuQWR3eXNIQkllcmN1WE8wU29RUVFnZ2hoQkJDQ0NHRUVFSUlJWVFRUWdnaGhCQkNDQ0dFRUVJSUlZUVFRZ2doaEJCQ0NDR0VFRUlJSVlRUVFnZ2hoQkJDQ0NHRUVFSUlJWVFRUWdnaGhCQkNDQ0dFRUVJSUlZUVFRZ2doaEJCQ0NDR0VFRUlJSVlRUVFnZ2hoQkJDQ0NHRUVFSUlJWVFRUWdnaGhCQkNDQ0dFRUVJSUlZUVFRZ2doaEJCQ0NDR0VFRUlJSVlRUVFnZ2hoQkJpWGY0L0RISWo0TmxtNnk4QUFBQUFTVVZPUks1Q1lJST0iLAogICAiVHlwZSIgOiAiZmxvdyIKfQo="/>
    </extobj>
    <extobj name="C9F754DE-2CAD-44b6-B708-469DEB6407EB-2">
      <extobjdata type="C9F754DE-2CAD-44b6-B708-469DEB6407EB" data="ewogICAiRmlsZUlkIiA6ICI0OTQ3NzczMDQyNyIsCiAgICJJbWFnZSIgOiAiaVZCT1J3MEtHZ29BQUFBTlNVaEVVZ0FBQjRjQUFBR3RDQVlBQUFBVm5ISnRBQUFBQ1hCSVdYTUFBQXNUQUFBTEV3RUFtcHdZQUFBZ0FFbEVRVlI0bk96ZFoyQlVWZDdIOGQ5TU9pUWhrSVEwUWc4a1ZFR1Ezb1FBMGhRUkcwM0ZGUlZrM2RXVjFWMTFYVmQ5N0cybEtIYkVnaUM5ZCttOUpoZ2dCRWdoQ1NFaHBKQk1Ndk84Z014bXlBUVMyZ0R6L2J6S3ZmZmNjLzh6dVlSa2Z2ZWNZeWpLamJjSUFBQUFBQUFBQUFBQUFIQkxNenE2QUFBQUFBQUFBQUFBQUFEQXRVYzREQUFBQUFBQUFBQUFBQUJPZ0hBWUFBQUFBQUFBQUFBQUFKd0E0VEFBQUFBQUFBQUFBQUFBT0FIQ1lRQUFBQUFBQUFBQUFBQndBb1REQUFBQUFBQUFBQUFBQU9BRUNJY0JBQUFBQUFBQUFBQUF3QWtRRGdNQUFBQUFBQUFBQUFDQUV5QWNCZ0FBQUFBQUFBQUFBQUFuUURnTUFBQUFBQUFBQUFBQUFFNkFjQmdBQUFBQUFBQUFBQUFBbkFEaE1BQUFBQUFBQUFBQUFBQTRBY0poQUFBQUFBQUFBQUFBQUhBQ2hNTUFBQUFBQUFBQUFBQUE0QVFJaHdFQUFBQUFBQUFBQUFEQUNSQU9Bd0FBQUFBQUFBQUFBSUFUSUJ3R0FBQUFBQUFBQUFBQUFDZEFPQXdBQUFBQUFBQUFBQUFBVG9Cd0dBQUFBQUFBQUFBQUFBQ2NBT0V3QUFBQUFBQUFBQUFBQURnQndtRUFBQUFBQUFBQUFBQUFjQUtFd3dBQUFBQUFBQUFBQUFEZ0JBaUhBUUFBQUFBQUFBQUFBTUFKRUE0REFBQUFBQUFBQUFBQWdCTWdIQVlBQUFBQUFBQUFBQUFBSjBBNERBQUFBQUFBQUFBQUFBQk9nSEFZQUFBQUFBQUFBQUFBQUp3QTRUQUFBQUFBQUFBQUFBQUFPQUhDWVFBQUFBQUFBQUFBQUFCd0FvVERBQUFBQUFBQUFBQUFBT0FFQ0ljQkFBQUFBQUFBQUFBQXdBa1FEZ01BQUFBQUFBQUFBQUNBRXlBY0JnQUFBQUFBQUFBQUFBQW5RRGdNQUFBQUFBQUFBQUFBQUU2QWNCZ0FBQUFBQUFBQUFBQUFuQURoTUFBQUFBQUFBQUFBQUFBNEFjSmhBQUFBQUFBQUFBQUFBSEFDaE1NQUFBQUFBQUFBQUFBQTRBUUlod0VBQUFBQUFBQUFBQURBQ1JBT0F3QUFBQUFBQUFBQUFJQVRJQndHQUFBQUFBQUFBQUFBQUNkQU9Bd0FBQUFBQUFBQUFBQUFUb0J3R0FBQUFBQUFBQUFBQUFDY0FPRXdBQUFBQUFBQUFBQUFBRGdCd21FQUFBQUFBQUFBQUFBQWNBS0V3d0FBQUFBQUFBQUFBQURnQkFpSEFRQUFBQUFBQUFBQUFNQUpFQTREQUFBQUFBQUFBQUFBZ0JNZ0hBWUFBQUFBQUFBQUFBQUFKMEE0REFBQUFBQUFBQUFBQUFCT2dIQVlBQUFBQUFBQUFBQUFBSndBNFRBQUFBQUFBQUFBQUFBQU9BSENZUUFBQUFBQUFBQUFBQUJ3QW9UREFBQUFBQUFBQUFBQUFPQUVDSWNCQUFBQUFBQUFBQUFBd0FrUURnTUFBQUFBQUFBQUFBQ0FFeUFjQmdBQUFBQUFBQUFBQUFBblFEZ01BQUFBQUFBQUFFNXMycFFwbXZyUlI0NHVBd0FBWEFlRXd3QUFBQUFBQUFCd0N6TVZGbXJmenAzbEhvL2R1MWNIWTJObE5wdXZZMVVBQU1BUlhCMWRBQUFBQUFBQUFBRGcyakFWRnVxMTU1NlRxYkJRYjArWllyZE54KzdkVlZSVUpLT1JzVVFBQU56cUNJY0JBQUFBQUFBQTRCWmxzVmhrS2l5OGFKdis5OTEzbmFvQkFBQ094cU5nQUFBQUFBQUFBQUFBQU9BRURFVzU4UlpIRndFQUFBQUFBQUFBdUxvbWpCbFQ3ckhTVTB5WHRIdjlrMC9rN3VGaGQvK096WnYxKzdKbE9uWHlwQUtDZ3RUbjdydlZyRlVyRlpsTVdqcHZublp1M3F6Y00yZmtYN09tZXZUdHE5YnQyOXU5YmxwS2lwWXZXS0JEQnc2b0lEOWYxUU1DMUxwOWUzV0xqcGFMS3hOZEFnQndyZkcvTFFBQUFBQUFBQURjZ2hvMWJTcUwyYXlEc2JIVzdjdXhhdEVpclZ1NVVyWHExSkhKWkZKYVNvcW1UWm1pMFgvK3MzNWZ0a3lINCtKVXUxNDl1YnE2S2kwbFJUOS8vYlc4cWxSUlZJc1dOdjNFeGNUb3U0a1RaVEtaRkJRU29xQ1FFQ1VlUGFvbHMyZnI2S0ZEZW1UY09Ca01oaXQrM1FBQW9IeUV3d0FBQUFBQUFBQndDeG85ZnJ3S0N3cjA4dmp4MXUzTHNYUExGajMzMm12eXExNWRack5aMDZaTTBmNWR1elQ5aXk4a1NjLys4NThLREE2V3hXTFJUMTk5cFYxYnR1ajM1Y3R0d3VIc3JDeE4vK0lMRlJjWDYrRS8vVWt0MjdTUkpPWG01T2lMRHovVWdYMzd0R3ZMRnJWcTErNEtYelVBQUxnWTFod0dBQUFBQUFBQUFKU3IxNEFCOHF0ZVhaSmtOQnJWczM5L1NWSmVicTZpQnc1VVlIQ3dKTWxnTUtoYjc5NlNwT01KQ1RaOXJGdTVVdmw1ZWVvYUhXME5oaVdwcXJlMzdobzhXSkswWTlPbWEvMVNBQUJ3ZW9UREFBQUFBQUFBQUlCeU5ZeUtzdGtPQ2dteGZuM2gxTkVsUVhGaFFZR0tpb3FzK3cvczNTdEphdHVwVTVuK2E5V3BJMGxLT243ODZoUU1BQURLeGJUU0FBQUFBQUFBQUlCeVZhbFN4V2JiMWMzTituVlZiMitiWTI2bGpwbUxpeVhYY3g5Qm4wcFBseVM5KzhvcjVWNG5QemYzaW1zRkFBQVhSemg4Q2FuSnlUcVpscWFtdDkzbTZGSnVhb2tKQ2NvOGRVb05JeVBsZGNFdmt5V1NqaDdWcVl3TVJUVnZidk1MSm00OTNBL1gzcjZkTzFWWVVLQVdiZHJJMWZYRytWR2ZsWm1wckl3TTFXM1kwTkdsQUFBQUFBQ0E2OGhpc1VpU0drWkd5dWppNHVCcUFBQndYamRPWW5BZFdTd1dyVnE4V1BVaklpNFpVR3pic0VGcmx5M1QyMU9tWEtmcUhDdmgwQ0ZOZXZkZFBmUFNTOWJwWENUcFJISnloYzUzY1hGUllGQ1F6Yjc4dkR4Ti9maGpWZlB6VTdOV3JleWVWMVJVcEc4bVRwUmY5ZXBxM3JwMWhhNWxOcHQxTWpWVlNjZU9LZkhvVVNVZE82Ym9BUVBVSURLeVF1ZVhXRFJyVnFYYWw4ZmIxMWRkZXZXNktuM2RLRzZtKytGR3RtemV2S3ZXbDV1Ym03cjM3WHZSTmlhVFNiOU5ueTZ2S2xYVXFsMjdTdlVmdTJlUGpzWEhxODg5OTVRNXRtVE9uSXVlRzE2M3JwcTBiSG5STmpPLy8xNXgrL2RyN0lRSnFsMi9mcVZxQXdBQUFBQUFOeStmYXRXVW1aR2grMGFPVkhWL2YwZVhBd0NBMDNMS2NEajc5R210VzdGQ2E1Y3UxWk4vKzV1Q1EwTWxuUXNiTDFUeVJKdTlZNUprTlA1djJlWUpZOGFVT2U3cTVxYnEvdjZLYXQ1YzNmdjBVVlVmbnpKdDdKMVhXa2t3YmE5ZDZkRDZ3dU1HZzBGdTd1N3lEd3hVM1lZTjFhWmpSNXVBcnpJK2ZPMjFDclh6OXZYVnkrKythN052eVp3NXlzL0xVN05XcmJSOTQ4WXk1elJwMlZMYjFxOVhkbGFXR2pkdHFtMGJOcFJwVXpNa1JMWHExTkg4WDM1UmVscWFNdExTbEptUllmMitlSHA1S1Rnc1RMazVPWlYrYmF1WExLbjBPZllFQmdYWmhNUGNEOWYyZnFoZHI1NTErMUx2MmFXMGF0ZE9EejcyMkZYcHEwVHA4SFA1L1BsWHBVL3AzTDNldlc5ZnBTWW55MUpPbTIzcjF5c25PMXNkdTNkWGFrcktKZnNzK1Jrb1NSdlhyTkVmKy9iSnpkMWRkL2JyWjlOdTVjS0ZGKzJuWGRldUZ3MkgxNjFZb2JqOSt4VWFIcTdNakF4bFptUmNzamIvbWpVdit6NEZBQUFBQUFEblBoTXFVVnhjTEJjSGpkcXQwNkNCTWpNeUZMdG5qenIyNk9HUUdnQUFnSk9HdzlYOC9QVEkwMC9yOHc4KzBOZWZmS0t4Zi8rN2ZQMzg5UHJ6enl1dm5IVXRYbnpxS2J2NzdZMG9qb2lLa3NGb2xDd1c1ZVhtS2lVeFVXdVhMZFBPTFZ2MDlBc3ZxRVpBZ04yK3JPZVZvMUhUcHJLWXpUb1lHMnZkdmxnL0ZyTlorWGw1U2p0eFFpbUppZHE0ZXJXYXQyNnRlNGNQVjVXcVZjdTlqajJQUC90c2hkcGRPSDF0ZkZ5Y05xMVpJMG5hdW42OXRxNWZYK2FjRVU4K3FXWG53N1B5Mm5UbzNsMjE2OVZUUm5xNkNnc0tWTDlSSTZVbUordllrU042OGEyMzVGZWpoazM3aWdSOHBiOTNnVUZCZXY3Zi83NzBDeXpIeGE3SC9mQS9WL3QrS00zYjExZDNkTzVjcG0zTXJsMDZrWnhjSnVnc2NXSGdlZUZJNThySVBuMWFCV2ZQbHRsZjNzd0Q3Nzd5aXNMcjFyVUcweVZlLzl2ZjFMeDFhOTN6MEVQbFh1dWoxMTh2OTZHVkVrdm56dFhTdVhNdldYZnArb1kvOFlTbWZQQ0Jsc3laSTE4L1A3WHAyRkhTL3g2VXVhTkxGdzBaUHJ4TUg1ZjZOeGNYRTZNRnYvNHFTVW8rZmx6VHAwNjlaRjNTdWNDWmNCZ0FBQUFBZ012bjV1NHVkdzhQRlJZVUtENHVUaEZSVVRLYnpUYURYcTZIRHQyN2EvZldyVm84ZTdiOEF3UFZ1Rmt6NjdHQ3MyZTFhZTFhTld2VlN2NkJnZGUxTGdBQW5JMVRoc09TVkx0K2ZRMGROVXJUcDA3VnVwVXIxZS9lZXpWZzZGQ1pUQ2FiZHZ0MjdOREIyRmdOSGphc3duMlBmT29wdVh0NFdMZlBuRDZ0N3lkUDF0SDRlQzJjT1ZQRHl3bFJManp2UXFQSGoxZGhRWUZlSGovZXVsMlJmc3htc3c3Rnhtclp2SG5hdTJPSGtoTVQ5ZVJ6ejhuWHowK1NsSm1Sb1lSRGh5Uko2YW1wa3FRLzl1MVQrb2tUa3M2TnFveUlpcXJveTdjNm5abXBINzc0UWo3VnF1a3ZyN3lpdk54Y2VmdjZ5dFBUMDlyR1lyRm8wanZ2eUdJMjY0WC8vRWYrZ1lGS1AzRkNnY0hCZHZ0ODlKbG5yRi9QKytVWEhUdHlwRXd3WENJNE5GUk43S3dWWFJJVzJwT2ZsNmYvdlBDQzJuWHVyRUVQUGxpWmwxc3U3b2R6cnNYOVVKcVByNi82M0gxM21mMlpHUms2a1p4czk1aFVOaHkrbkljRXpHYXpWaTVjcUJVTEZraVNXclp0cTZCU28zSExaYkhZUEwxN3lmMmxqUC9IUDZ5QmJZbjR1RGpObnpGRE5RSUQ5ZkRvMGRiMWU4N201K3ZiaVJOVnBXcFZQZkRvb3hlOXI5dzlQUFRJMkxINjlJMDNGTHRuanpVY3pqNTlXdEs1a2N1VkZSOFhwKzhtVFpLM3I2L3ljbkxVdUZrekRmdlRuK1JTemxySWYremZyeCtuVHBYQllGQ0hidDBxZlQwQUFBQUFBR0NyV2F0VzJyRnBrNzc1N0RQVnJsZFBtUmtaK3Z1YmIxN1hHdW8yYUtDZS9mdHIrZno1K3VyVFQxVWpJRUExQWdKME5qOWZKNUtTVkZSVXBLam16YTlyVFFBQU9DT25EWWVsY3dHT0RBYnJ1cWUzZCtoUXBrMUdXcG9PeHNhcWZkZXVsMzBkbjJyVmRNL0REK3ZqLy94SGh3NGN1T3grTHBmUmFGU2pwazNWTUNwS003Ly9YdHMyYk5DMEtWUDAxQXN2eUdBdzZGaDh2SDc2Nml1YmMwcVBOcXpzbXFXU2xKZWJxNi8vKzEvbDUrYnFUMy81aTl6YzNEVDV2ZmZrSHhpb3g1OTlWbTV1YmpLYnpkcTNZNGVhM0hhYnVrUkh5ejh3VUlmLytFTmZmUGloQmd3ZHFzNDllMTdSNnc0SkQ3OW9XRmhpNUZOUHllTjhRSG44eUJFVm1Vd0tEZ3VyMUxWSzkzRXAzQStPdVIrdWxZejBkUDMwMVZjNkZoOHZiMTlmM1R0c21KcmFlU2pCM2hUS1JTYVRpb3FLeWh3cktpcVNxYkN3ekg1UEx5OTVWYWtpU1FxcFZjdTYzMkt4YU9QcTFWbzRhNWFxVksycVI1NStXalZEUW16T3ZmK1JSL1Q5NU1tYS9lT1BHdmJFRXhjZEllM2o2NnNuLy9ZM213Y3ZkbS9aSWtrS3ExMjczUE1zZGtZeXgrN1pvK2xUcDZxcXQ3ZkdQUGVja280ZDA0OVRwMnJ5ZSsvcG9jY2Z0eGs1ZnpZL1g0dG56OWFtTldzVVVMT21SbzBkZTBVanVRRUFBQUFBd0RtREhuaEFack5aQi9idTFiRWpSMnlXbUxxZW9nY09WR2g0dU5hdlhLbWtZOGVVZGVxVXF2cjRLTEo1YzdYcjBxWE01eGtBQU9EcWMrcHdXSkphdG1rajZkeGFtUFlrSFR0MjBlUDFHelZTYUhqNEphOVRFcklVRmhaZVRwbFhoZEZvMUpBUkkzUTBQbDVINCtPMWQvdDJ0V2pUUmkzYXRMR0dXU3NXTE5ES1JZdjA5QXN2WERRRXVwUmRXN2JvUkZLU2hqN3lpT3BGUkVpUzdoc3hRdDk4OXBtV3padW5YdjM3NjhjdnYxVE03dDF5Y1hIUmlDZWZsSFR1L2V6WXZidm0vZktMWEYxZDFiN1VxTUc4M0Z5bGxWby9OVHNyUzVLc28xeEwxRzNZc0ZLMWxnN3lqaWNrU0pMaUR4NVU1cWxURmU2alRjZU9sWnJ5aHZ2aHl1OEhSek9ielZxL2NxV1d6cDJyd29JQ3RXclhUb01lZUtEY0tici83NldYN083UDJyWk5lN1p0SzdQZjNwVGFYYU9qMWYrKysyejJIVTlJMFB3Wk01Unc2SkRjUFR3MFpNUUlHUXdHNjBqdkVqV0RnOVd0ZDIrdFhySkVINzMrdWpyMTZLRXUwZEh5OGZXMVcxZnAwRGJ4NkZFdG16OWZWYXBXVlpNV0xleTI5L1R5MHY1ZHUxVEYyMXRHbzFITlc3ZFdlbXFxZnB3NlZUVkRRdlRvdUhHcTd1K3ZHZ0VCcWpKK3ZLWi8rYVUrK05lLzFLMVBIOTNScFl2MmJOdW1WWXNYS3k4blIrMjdkVk8vZSsrOTZBaG5BQUFBQUFCUWNWNVZxdWloMGFQTFBWN2VrbGpsN2IrU1kwMXZ1ODN1Zy9VQUFPRDZjTHB3T0RNalF5ZlQwcXpiTmZ6OTVWK3pwdWI5OHN0Rnp5dnYrSkFSSXlvVURwY0VtSlVka1hxMUdZMUdkYjd6VHYwMmZicDJidG1pRm0zYXlHQXd5TlhOVGRLNTZWOGx5Y1hWMWJydndwRHBVbHpkM05TeFJ3OEZoNFdwZnFORzF2MlJ6WnRyNUZOUHlhOUdEVTE4NXgyZFNFcFM3N3Z2MXNHWUdIMC9lYklHRHh1bXRwMDZhZENERDhyRjFWVjFHalN3NmZmSXdZUDZidEtrTXRlYjlPNjdOdHNYKytYelVrckM0WjJiTjFmcXZQcU5HbFVxSE9aK3VQTDc0VUlwaVlrWFhmZTJJdXRRVjFSS1lxSisvZjU3SlNZa3FMcS92MGFNR1ZQdW1zK2xOV25aVXJlMWJXdmQvdm1iYjlTNGFWT2JmUmFMUlQ5KythVmF0V3RuTTVWUzZUVjZ6V2F6NG1KaXRIN0ZDc1hGeEZpbmVpNHNLTEQ3YjZTMGtpbkIxeXhkcXQrWEwxZUR4bzBWRVJXbHdKQVFwU1FtV3R2VnFWOWZEU01qdFdIVktpMzY3VGNWRmhSb3lJZ1I1UWEyZDk1MWw1Yk9tNmZWaXhkTE9qZFZWR1N6WnVyYXU3ZnU3TmZQWnZyd0JwR1IrdXVycityN3laTzFmUDU4TFQrL3huUTFQejg5L2NJTHFsMi8vc1hmU0FBQUFBQUFBQUFBY0ZtY0xoemV2WFdyRnYzMm0zVzdlNTgrdXV2ZWU2MkI0cG5zYk0zNytXZDFpWTVXZU4yNmtxVGlvaUl0bkRWTEVVMmFLTEpaTTBuUzBmaDRUWHo3YmVzVXJ4ZVRlUFNvWmsrZmJyMmVvNVdNM0N3SlFrdWNPWDFheDQ0Y2tYUXVvQ280ZTFZZW5wNTY3OVZYSzlWL1dKMDZHdi9TU3paQllFbWYyVmxaK3ZITEx5Vkp3OGVNVWJOV3JkU2xaMDlObnpwVnYzNzNuUklPSGRMQSsrOHZNenBTa2hwR1J1b3Y1MnNwUEh0V2s5OTdUOFhGeGRaOVYwTmlRb0xDYXRmVytILzg0NnIxV2VZYTNBL1dQcS9rZnJpUWo2K3ZPdlRvVVdiLzN1M2JsWktZcU43bHJEbThkTTZjU3IwZVNmcmtqVGNrU1YxNjlWS2Z1KytXbTd0N2hjNnJHUng4YmpwN25RdDRwMCtkcWpvTkdsajNTZWZXdlpiT1BYQlFlbi9wY0hqN3hvMmFOVzJhR2taRjZjSEhIbE96MXEzMXozSGpkTmZnd2VyZXQyK0Zha2xOU2RHT1Rac1V0MysvYW9hRWFQK3VYVFlqbGJ0R1I2dGhaS1J5YzNKa0xpN1drT0hEYlVMc0MzWHIwMGZkN056UC9lNjkxL3AxWVVHQmpodzZwRU94c2RxL2E1Y3kwdFBsNGVtcEJvMGJLK0hRSVozT3l0TG5IM3lnOEhyMUZGYTd0b0xEd2xRaklFRFYvZjFWMWR1YmtjUUFBQUFBQUFBQUFGd2hwd3VIVzdkdmJ3MnBQbnY3N1RMSDgzSnlsSFhxbFA3NzFsdUtiTjVjZmU2K1d3RTFhMnJkaWhWeWQzZTNoc05uVHArV0pMdmg4SGVUSnNsZ05Fcm53NjhUeWNueXFsSkY5NDBjcVJhMzMxNXViUytQSDE5bVg2OEJBeFE5Y09CbHZkYnkrRlNySmtuS1BYUEdaditPelp2bDR1b3FjMkdoNXMrWW9ZS3paL1hZTTgvb01UdDFiVjIzVG50MzdMQjdyR1FVWTJuSEV4STA5K2VmZFN3K1hyWHExTkZEanordWdKbzFKVW51SGg0YTlmVFRXalp2bmxZdVhLZy85dTFUOUtCQmF0T3hvMXhjWEt4OWVIaDZXdGREMmZMNzd5b3VMcGFrcTdaR1N0YXBVenFUbmEwbUxWdGVsZjVLY0Q5Y20vdmhRdDYrdnVyWnIxK1ovZWtuVGlnbE1kSHVNZW55d21HejJhekFvQ0FOR0RxMDB1ZVdPSFh5cENTVm1kWTU2L3gwNXI3bnZ5LzJ0T25ZVVUxdnU2M01GTmFMZnZ2TjV1R1hpM25oOWRkMTErREJ1bXZ3WUVsU1ZJc1d1bS9rU0VtMm82eDdEUmdnRnhjWHVibTdWMmhFZlZTTEZ2TDA4cExaYk5iaFAvNVFXa3FLVGlRbDZYaENnbEtUazJVMm0rWG03cTVHVFpxbzE0QUJhdGFxbGR3OVBGUmNWS1EvOXU5WDdONjlPaGdUWXgyMVhzSmdNR2owbi85c0hma01BQUFBQUFBQUFBQXF6K25DWVY4L1AvbjYrZGs5ZG1EdlhybTV1ZW5wQ1JPMGU5czJ6Wjh4UXpzMmJWTHZRWU1rblFzblNnU0hobXJRZ3crcVpuQndtWDRPeHNiYWJQc0hCbXJNYzgrcFd2WHFGNjB0SWlycVhJaFlTa2xnZGpVVkZ4Vkprb3lsZ2phejJheU5xMWNyc2xrejdkMnhRN2QzNktDRk0yZHE4dnZ2YTh4Zi8xcW05a1BuWDJQalMweWxtM1QwcUZZdVdxUjlPM2ZLemMxTmdVRkJ1cjFEQngwNmNFQ0hEaHl3YWV2cjU2ZFc3ZHBwNStiTm1qVnRtbGJNbjY4N3VuUlI2L2J0YmRZL3RWZ3MyckI2dFhYNzErKytVOVBiYmxOVU9XdWhWbFRKbExycHFhbGE4T3V2bFRyWHpjMnQzSkdwM0EvL2N5M3VoNUtIQkVyLys3d1pIRDgvS3Z2MCtiV3pTeVFlUFNycDR0OXJnOEZnZDIzakxyMTZxVjJYTGhXNnZwKy9mNFhhR1F3R0xhbEVnUDZYVjE5VnNKZVhqRWFqMWl4Wm9vT3hzZkwwOGxKWTdkcTZzMTgvMVl1SVVOMEdEYXpUbEpkd2NYVlZrNVl0clE5bm5Nbk9WdUw1UVBsa1dwcjhhdFFnR0FZQUFBQUFBQUFBNEFvNVhUaDhNVHMzYjlhdXJWdlZJREpTQSs2N1Q4Ky85cHBjWEZ4ME5qOWZrbXpDaklDZ0lBVUVCZG50NS9WUFBwR2J1N3RTVTFMMDI3UnBTamg4V045Tm1xU25YbmhCcnE3bHYrVWpuM3JxdWt5Ym1ubCtaR0wxR2pXcyszWnMycVRUbVpucU4yU0k5dTdZb2REd2NEMDZicHptL3Z5elhOM2NkQ0lwU2Z0MjdsU0g3dDFWMWR2YnByOHpwMDlyM2NxVjZ0cXJsNnI2K0VnNkY0aXVYTGhROFhGeE1ocU5hdHVwazZJSERkS2JFeVpvems4L1hiUytkbDI3S2lRc1RNc1hMTkN5ZWZPMGJONDhSUThjcUY0REJrZzZGK0tuSkNhcVZwMDZTang2Vk9rblR1amJpUk0xNklFSDFOSE90TUlWVlhRK0pJMlBpeXN6YXZGU2ZQMzh5ZzJIdVIrdTdmMVFFbTU3bEZyVDltWVFzMmVQakVhamxzeWVyZE9uVHAxYlc5bkZSUWYyN3BVa3JWbTJUUGNPRzFhcDBMdUt0N2Y4Sy9nQVFXWDYvZGVISDJyeGI3OXA5N1p0K3V1cnI5cWRSbnZsb2tYYXZtR0QvRXNGOXc4ODlwaE1oWVdxRVJDZ0NXUEc2UEFmZjFUNG1pWGFkZTFxSGRFTUFBQUFBQUFBQUFDdURPRndLUTg5L3JodTc5aFJjMy82U1orODhZYWVmZmxsQlllRjZVeHFxaVRaSGFsWEhvUEJvT0RRVUQwMmZydytlZU1OSlI0OXFoWHo1NnZQUGZkY3EvSXI3R0JNakNTcGJzT0drczZ0QTdwMHpodzFhZG5TWmlyYk9nMGFhTnlMTDhwZ01HakJyNzlxeDZaTmF0MitmWmt3TU9Id1lhMWV2RmpGUlVYV2FYYTlmWHlVZk95WTJuWHBvcTY5ZTF0SFFaYXM3U3hKWi9QemxYYmloR3JYcTJlM3pqYWRPbW5YbGkzYXMzMjdPdmZzS2VuY2lOYkZzMmNyTkR4Y2RSczJWT0xSb3hyOTV6L3I2Ly8rVjNOKytrbTVPVG1YUGUxeTg5YXRiZXFycUgrT0czZkpZSkw3NGRyY0R5WDFTdWRDNlJVTEY1WTU3MFJTa2lUWlBlWW9aMDZmVnN5dVhicWpTeGRWcjFGRGkzNzdUV2tuVHVpQlJ4OVY3TjY5Q2c0TjFkWjE2MVJjVktTaG8wWlZPTWhkTW51MmxzeWVYYUcyWTU1N3JzdzYwT1h4cWxKRkhYcjAwT2JmZjllMkRSdDA1d1ZUZEdkblpXbnoyclhxMXJ1M1RYQjg0WlRaOWtZMmI5KzBTYXNXTGRLekw3OWM1bUdKenovOHNFTDFBUUFBQUFBQUFBQ0FpaUVjbG1ReW1aUjBmaXBYZDNkM0RYNzRZY1hzMmFPeitmbEtPSFRJT3RydDdObXpTamgweU9iY3dLQWc2K2hJZXp3OFBUVmt4QWhOZWY5OXJWbTJUTGQzNkZEdWlPUHI0ZXpaczlZcG1kdDA2aVJKMnJ0enAwNW5aV2xrMzc3VzBiTWxEQWFEc3JPeXRHdnJWalZyMWNwbU90OFN6VnExVW5CWW1EYXVXYU51dlh2THAxbzFoZFNxcFpmZmUwK3VibTdLU0UvWHNubnoxR3ZBQUp1UWErbmN1ZHE2ZnIxZWVmOTl1WlVhbFcwMm0vWFoyMityUTdkdWF0dXBrOXFlcjFNNnQ5YndpYVFralhqeVNSMDVlRkRTdVRWcUh4MDNUbE0vK2tnNTJkbXlXQ3hYN2YyNkZMUFpMSlBKWkhmdGFYdTRINjd1L1NCSnVUazVrcVNUYVdrWFhULzRjdFlXdmxhV3pKa2pzOW1zem5mZXFjRGdZTGw3ZU9oa1dwcFdMRmlnNHFJaVBmRFlZenA2K0xCbS8vaWpYRnhkTldUNDhBcjEyN1YzYjdXdjRMVFN2cGVZMXZ4Q3dhR2hhdEdtalZZc1hLZ210OTFtWGV2YllyRm94cmZmeXN2TFMxMTY5YnBvSDk0K1BncThZQ3ArNy9NL1B3T0Rnc3BPTlgyUk5hWUJBQUFBQUFBQUFFRGxFUTVMeXNySTBLUjMzeTJ6ZjkyS0ZUYmJpMmJOS3RQbXdjY2VVNnQyN1M3YWYvMUdqWFJiMjdiYXRYV3I1dnowazBiLytjOVhWdkJsTXBsTSt2R0xMNVNUbmEwV2JkcW9ib01Ha3FUR1RacW9aZHUycWxXM2JwbndXNUxXTGx1bTRxSWlkZS9iMTI2L0JvTkJ2UVlNMExRcFU3UjZ5UklOdlA5K1NmK2JoanMrTGs3TDU4K1hiN1ZxYXRlMXEvVzhacTFhYWYzS2xUcXdkNithdDI1dDNiOTc2MVlsSmlTbzRJTDNOZXZVS1MyY05VdDE2dGRYczFhdHJPR3dkQzRnZnZ6Wlp5czlEWE5sMWxLOVVOZm9hT3ZYRlEySEplNkhxM1UvbERpZG1TbEo2alZnZ04xUjR6OTk5WlYyYnQ1YzdxandDV1BHMk4xL3JjVHMzcTF0R3phb1haY3UxcUMwWTQ4ZSttUGZQbjM5My8rcVpkdTJDZzBQVjJoNHVITE9uTkh5K2ZQbFYycks3eEs3dDI0dHN5ODdNOU82WnZFbGxXb1hHQnlzMFBCd3U4M01aclB5Y25QbDdlT2pBZmZkcDRNeE1mcjJzOC8wOUlRSjh2YngwZXdmZjFSY1RJd2VHVHYya3YvK3pwNDlhLzErV2ZlZG43Yi9kRlpXbVpIRFpyTzVZcThGQUFBQUFJQ2JpTmxpVWV3ZlI3VS83b2p5OHdzY1hjNHRaZFFEOWordkFnQUEvME00TEttNnYzKzU2Ny9tWkdmcnU4bVRGVjZuamdZKzhFQ1o0L1pHVHRyVDc3NzdGTE5uaitKaVlyUnY1MDQxYTlYcWl1dXVxT0xpWXYyeGI1K1d6SjZ0RThuSkNxOWJWL2VOR0dFOTd1M3JxNkdqUnRrOTk4enAwOXEwZHEwYU5XbWlXblhxbEh1TlpxMWFLVGcwVkp2WHJsV1B1KzZ5amdhVXBEWWRPMnJqbWpWYVBIdTJXclp0SzA4dkwwbm5wakgyOVBSVXpPN2QxakRRWXJGbzVhSkZDZ2dLVXZ0dTNXeXVrWm1SSVZOaG9lNSs4RUc3TlZ6Tytyd3JyMkNxNFRzNmQ3YU9VcTdNbE9NUzk4UFZ1QjlLcEowNElVbnlEd3lzM0J2aEFHa25UbWo5cWxXcTd1K3Zma09HV1BlbkpDYnF4eSsvVkZVZkgydVlMa25SQXdjcU95dExFVkZSWlVZK1Q1ODZ0VXovdTdadTFTNDdvZkdsZE83WjAyNDRuSDdpaEg3NittdDE2TlpOYlRwMmxLK2ZueDU0OUZGOU8zR2lKci8zbmtMQ3dyUjN4dzUxNzlOSFVTMWFYUEk2cXhZdDBxcEZpK3dlZStlZi82eDAzUUFBQUFBQTNHd09KeVRwelkrbktmNW9zcU5MdVNVUkRnTUFjR21FdzVLU2poL1gzSjkrMHZoLy9NTm0vNW5zYk0zNjRRY1ZGeFVwOGVoUjdkMnhRM2ZlZGRjbDE1ZTFwNXFmbjNyMjc2OUZzMlpwL293WmF0eXNtYzNVdVJYeDVTZWZ5RkpxSk4yWG4zeWkwZVBIbDJuMzNhUkpNaGlOc3BqTnlzdkxVMXBLaWt5RmhUSVlETHFqU3hjTnV2OSttM1ZCSlpWYnkvTDU4MlVxTEx6a09yNEdnMEZkb3FNMTQ5dHZ0VzdGQ3ZVdHRaYXV3V0JRdjN2djFSY2ZmcWkxeTVhcDk2QkJraVNqMGFoNmpSb3BMaVpHRm90RkJvTkIyemR1VkZwS2lrWTkvWFNaS1dYclJVUm82S2hSQ3J0SUtGbGE5dW5UK21QL2ZydjdTMXpPR3NPbEpTWWtTSkpOK0ZrUjNBOVhmaitVS0JsQkhsYTc5a1ZydWxxS1RDWnJ2WlVWR0J5c2dKbzExYlpUSjV1Zkkwdm56cFdwc0ZDam5uNjZ6RHE5UTBvRjk2VmRlTzhtSFR1bUh6Ny9YRVZGUlhwbzlHalZpNGl3T2VRRmVnRUFBQ0FBU1VSQlZHNDJtelZyMmpUNTFhaWhYZ01HbEZ0anlldjdZOTgrYlZpOVdnYURRYjUrZnRiamtjMmJxMDNIanRxeWJwMU9wcWFxZHYzNjZqdDRjSVZlZi9UQWdUWWo3aVZwNCtyVldqaHJsbDc5NElNeUQraTgvNjkvVmFoZkFBQUFBQUJ1QnZPV2J0QW5VMmVvYm5pb1huMytVVVhVRDFkSVVBMFpTeTI3QlFBQWNLMDViVGhzS2l5VUpPM2RzVU5ybHkxVHRlclZyWUdVMld6V2prMmJ0R2pXTE9XY09hT3UwZEV5bVV4YXUzU3B0cTFmcno1MzM2MjJuVHZickpkYUVWMTY5dFRXOWV0MU1qVlZxeFl1Vk8rNzc2N1UrWEVYQkowWGJwYzRHQnNyNlZ3STUrSGhvWm9oSVdyUXVMSGFkdXlvbWlFaEZiNWVha3FLdHF4YnA4am16Vlc3Zm4yYlkvYW1lMjExeHgxYU1tZU9OcTFabzU3OSs5c0VqQTBqSTFXM1lVTmxuVHBsYzA2WG5qMVZVSEJ1K2h4VFlhR1d6cDJyUmsyYXFFbkxsblpyYXQyK2ZZWHJQM3pnZ0E0Zk9GRGg5cGZqWkZxYUpNbW5XclZLbjh2OWNPWDN3OW44ZlAyeGI1K3ErZmtwNlB3YXVGZFRjVkdSakM0dU52L1d0Mi9hSkVtcTR1MWQ2ZjRNT2pkcS9FTERuM2hDU2NlT2xYbGZTMWpmWHpzL2M4N201MnZ0c21WYXZYaXhtclZ1clhzZWVzaG1KTHZGWWxGUlVaRUtDd29VR0JTa1JiLzlwdXpUcHpYNDRZZnQvZ3lMMmJOSDBybnZkNzJJQ04zL3lDUFdHUklPSHppZzVRc1dLRDR1VGxWOWZPVGg0YUZqOGZINjRxT1AxSHZRSU92VTVPVnhkWFV0TThMZjVYd2c3Tzd1WG1iTjRjcitqQVVBQUFBQTRFWjFPQ0ZKbjB5ZG9RRzlPdXJweCs2Vm02djloK0FCQUFDdU5hY05oMHVtWHMxSVQ5Y2RuVHRyd05DaE9wMlpxVjFidDJyejJyVTZkZktrUER3OU5XVEVDTjNSdWJNa3FWMlhMcHJ6MDArYU9XMmFOcTFkcTdzZmZGQjFTb1VobHhxRjZ1THFxci85Kzk5bDlsZDA5T3FsMmwzcEtOZ0xCUVlGNmNIUm94VWNHcW9pazBuNWVYbXFVcldxQ2dzTEZSOFhaemZrR2Z6d3cvTDE4NU9ibTV1MmJkaWd2SndjNi9HSXFDaTV1N3RyN2RLbFphNzErN0psU2p4NlZLY3pNOVc0YWRNeWJicjI3bDNwK2lPYk5WT2ZVaU5XU3l5WlBWc0g5dTJyVkYvSGpoeVJ0NCtQcWxTdEtsYzNOeG1OUnFVbUoydjVnZ1dTcFBDNmRjdWN3LzF3N2UrSERhdFh5MlF5NmJaTHJQdGR3bUt4eUd3MlcwY2hINDJQbDFSK0NMbHp5eGJObWpaTlhsV3J5c1BUVTZiQ1FtVm5aVm5ydjFwY1hGMXRndUhDZ2dJZE8zSkVucDZlY25GMXRRYjhuaGZNV3BDWG02czNKMHlReVdTU2k0dUxFaE1TOVBIcnI2dW91RmpGUlVVeW1VeldrY0NsYlY2N1Z2bTV1WHB3OU9neUk3S0xUQ1laalViMUhqUkkzZnYyVmM2Wk0xcTNZb1cyYmRpZ2xNUkV1YnE1cWRPZGR5cDY0RUM1dUxob3djeVoydkw3NzVyMHpqc0tEUTlYeTdadEZSRVZwWkJhdGNxTXJzNDVjMGJwNTZjQkw3MVBrdEpUVTh1TUhDNHVMcTdrT3drQUFBQUF3STNIYkxIb3JVOStVTjN3VUlKaEFBRGdjRTRiRHZ0VXF5YXZLbFUwZE5RbzFXL1VTRk0vK2tqSEV4SmtzVmprN3VHaFRqMTZxTWRkZDltTUNBMnBWVXRQUHYrOHRtM1lvSVV6WjJyU3UrL3F1ZGRlVTJCUWtBTmZ5YlZqTkJyVnNrMGJTZExwckN5OU9XR0N6ZkVXdDk5ZTVwelNJenpYTGx1bTFPVEtyNSt5WmQyNk12c3VKeHoycWxyVjdqcXFYcFZjSDFpU3ZwczRVV2V5cyswZWkyemVYUFViTmFwMG56ZWJHKzEreU1uTzFxcEZpK1RpNnFwT1BYcFVxSy9DZ2dLOTh1Yy95OVhWVlM2dXJpbzRlMWFTeWgxMUhCUWFLb3ZGb3B6c2JPV2MvLzU3Ky9pbytlMjNxOXRsM0pNVlpUUWE5ZVhISDl1TXlQYnc5Q3p6SGxlcFdsVnRPblZTZm02dU5jRDI4dktTdTRlSFBEdzk1ZUhwS1RjM043bTV1OHZkdzBPdWJtNXljM1BUNFFNSE5IUGFOTld1WDE5ZGV2V3k2Yk4xKy9ZS3IxZFBnVUZCK25iaVJNWHUyU09MeGFLcVBqN3EzcWVQT3QxNXA4MDAwNE1mZmxnZHVuZlhpZ1VMdEcvSERpVWZQNjRWSGg0YS85SkxDZ3dPdHVuNzkrWEw5ZnZ5NVhaZjgwZXZ2MzZsYnhzQUFBQUFBRGVrMkQrTzZuQkNrbDU5L2xHQ1lRQUE0SEJPR3c1SE5tdW1DVys4SWE4cVZTUko3YnQxazV1SGgxcTJhYU9XYmRySTA4dXIzSFBiZE95b0ppMWJhcysyYmJkZU1Hd3d5R2cwNnNKeGxOWDgvTlMxZDI4Vm0wd3lHSTJxN3U5dkhWRmRucisrK3VxMXExT1NYNDBhNWE0Ly9QYzMzeXd6a3JYRXdQdnZWNTlLVHVIYzQ2NjdsSjZhcXVLaUloVVZGY2xpc2NqRHcwTjFHelpVeTdadEsxMzdUZU1HdmgrcSt2aW9ZV1Nrd21yWFZyWHExY3R0RnhnVVpKM3UyTVBUVS9VYk5WSjJWcGJNWnJPOGZYMVZyMkhEY3NQbDhMcDE5ZGFrU2VkR0hCY1h5MkEwWHRaYXc5SzUrNjZXblJIbTlyaTZ1ZW5SY2VOVVdGZ29pOFVpVjFkWGhkZXJaM2R0NjNzZWVxalN0ZmdIQnNyUDM3L2MwYzhsUDlkdTc5QkJybTV1YXRtbWpTS2JOeTh6c3JkRWNHaW9odjNwVHpxZG1hbmRXN2VxZWtCQW1XQzQ5OTEzcTJIanhqYXpMVnpLaGxXcjVCOFlXT0gyQUFBQUFBRGNpUGJISFpFa1JkUXZPNGdCQUFEZ2VqTVU1Y1piSEYwRUFGeU9zMmZQeXMzTnJjelV5QUFBQUFBQUFEZUtiMzllckc5K1hxUVZNeitTc1p5bHJRQUFBSzRYcHgwNURPRG1kK0VhdkFBQUFBQUFBRGNxZ21FQUFIQWp1THo1VVFFQUFBQUFBQUFBQUFBQU54WENZUUFBQUFBQUFBQUFBQUJ3QW9UREFBQUFBQUFBQUFBQUFPQUVidG8xaDcvOWViR2pTd0FBM0VLOHZEelV0RkU5UlRXdXd6cFFBQUFBQUFBQUFJQmIwazBiRG4vejh5Skhsd0FBdUFVMXFCdW1GOGNQVTRPNllZNHVCUUFBQUFBQUFBQ0FxK3FtRFlkWHpmclkwU1VBQUc0UlpvdEZLYW1uZEREK3VLYjl1bFJQdnZDZS92eW5vUm9RM2RIUnBRRUFBQUFBQUFBQWNOWGN0T0V3QUFCWGk5RmdVRml3djhLQy9kWHBqdWI2N0t1Wit2aUxHV3JTcUs3cTF3bDFkSGtBQUFBQUFBQUFBRndWUmtjWEFBREFqY1ROMVVWakh4dWlPclZDOU9iSDAyUzJXQnhkRWdBQUFBQUFBQUFBVndYaE1BQUFGM0J6ZGRId0lkRTZuSkNrQTNFSmppNEhBQUFBQUFBQUFJQ3JnbkFZQUFBN0l1cUhTNUwyL1pIZzJFSUFBQUFBQUFBQUFMaEtDSWNCQUxBakpOaGZrcFNmWCtEZ1NnQUFBQUFBQUFBQXVEb0lod0VBc01Ob01EaTZCQUFBQUFBQUFBQUFyaXJDWVFBQUFBQUFBQUFBQUFCd0FvVERBQUFBQUFBQUFBQUFBT0FFQ0ljQkFBQUFBQUFBQUFBQXdBbTRPcm9BQUFCd2ZWZ3NGaVdtcENzbUxrSEhFMU4xTERsTlNTa25sWnVYcjd5OEF1VVhuRlZSa2RuUlphS1NYRjJOOHZMd1ZKVXFIcXBheFV0aElRR3FIVnBUNGJXQzFLUlJYZFVLQ1pTQk5iUUJBQUFBQUFBQWlIQVlBSUJiV21HaFNSdTM3ZGZHYmZ1MVkwK2NEQzZ1YXRHMGllclVEbGV2TzF1clZsaW9mSHk4VmNYTFMxVzhxc2pWMWNYUkphT1Npb3FLbFplZnA3ejhmSjA1azZQRXBHUWRTMHpTdGozSDlkV1BTMlF4RjZsMTgwYnEwS2FwT3JScEtuZDNOMGVYREFBQUFBQUFBTUJCQ0ljQkFMZ0Z4UjArcnZuTE5tajFobDFxSEJHaDdsMDY2NUdSb3hVV0d1TG8wbkNWdWJxNnlOZkhSNzQrUGdxdVdWTVJEZXJiSEU5S1R0SDJYWHMwZjhVNmZURGxGM1hyMEZJRG9qdXFVWU53QjFVTUFBQUFBQUFBd0ZFSWh3RUF1SVhzalkzWDl6T1c2bGp5U1EwZTJGL2ZUbmxDQWY0MUhGMFdIQ2dzTkVSaG9TRWExSytQMGpNeXRIVEZhcjN5N3JlcUV4YWc0ZmYxVnZPbytwZnVCQUFBQUFBQUFNQXRnWEFZQUlCYlFGTEtTWDM2NVV3bHBXWnAyUDMzcVcrdkhuSnhZWXBvMkFyMDk5ZXcrNGZvd1NIM2FQSHlWWHBuNGd5RkJmbnBtZEZERkJZUzRPanlBQUFBQUFBQUFGeGpoTU1BQU56RVRLWWkvVEJ6bVdZdlhxL2hEdzdWMi9jTWt0Rm9kSFJadU1HNXVMaW9mNTlldWl2NlRzMllQVmRqWC94STkvVHRwR0ZEb3VYbXhxK0hBQUFBQUFBQXdLMktUNDhCQUxoSkphV2MxTk4vLzFCSEVrL3I2MG1mNm9GNzd5RVlScVVZalVZOWNPODkrbnJTcDRwUHpOTFlGejlTMG9rTVI1Y0ZBQUFBQUFBQTRCcmhFMlFBQUc1Q2F6YnMwcmdYUDlUQS9nUDBuMWRlWkYxaFhKRUEveHA2NDVXWE5PQ3VmbnJtN3g5cTdjYmRqaTRKQUFBQUFBQUF3RFhBdklFQUFOeGtmcG03U3JNV3J0ZjdiLzFIRVEzcU83b2MzRUlHRCt5dlprMmk5TkpyYitoRStpbmRQNmlIbzBzQ0FBQUFBQUFBY0JVeGNoZ0FnSnVFMldMUjVHL25hTkhLN1pyNHdUc0V3N2dtSWhyVTE4UVAzdEhDbGRzMStkczVNbHNzamk0SkFBQUFBQUFBd0ZWQ09Bd0F3RTNpOCsvbWFuZnNjWDMyL3RzS0RQQjNkRG00aFFVRytHdmkrMjlyZCt4eGZmSGRQRWVYQXdBQUFBQUFBT0FxSVJ3R0FPQW04TXZjVmRxODg2RGVmK00xK2ZoNE83b2NPQUVmSDIrOS84WnIycmd6VHIvTVhlWG9jZ0FBQUFBQUFBQmNCWVREQUFEYzROWnUzSDF1amVFMy8wMHdqT3ZLeDhkYkg3ejViODFjc0U1ck4rNTJkRGtBQUFBQUFBQUFyaERoTUFBQU43Q2tsSlA2Y01vdmV2UFZmekNWTkJ3aU1NQmZiLzNybi9wb3lnd2xuY2h3ZERrQUFBQUFuTUNFTVdNMFljd1lGUllVT0xvVUFBQnVPWVREQUFEY29FeW1JcjMyL2pkNmRPUndSVFNvNytoeTRNUWlHdFRYSXlNZTFtdnZmUzJUcWNqUjVRQUFBQUJBR2FiQ1F1M2J1ZFBSWlFBQWNNTWpIQVlBNEFiMXc4eGxDZ211cGNFRCtqbTZGRUNEQi9aWGNIQ1lwczlhN3VoU0FBQUFBTUNHcWJCUXJ6MzNuTDZmUE5uUnBRQUFjTU1qSEFZQTRBYVVsSEpTc3hldjE3Tmp4emk2Rk1EcUwyUEg2TGRGNjVoZUdnQUFBTUFOeFdLeHlGUlk2T2d5QUFDNEtSQU9Bd0J3QS9yMHk1a2EvdUJRQmZqWGNIUXBnRldBdjcrR1B6QlVuMDc5MWRHbEFBQUFBQUFBQUxnTXJvNHVBQUFBMk5vYmMxaEpxVmw2KzU1QmppNEZLR1BvNEVHYXMzQ3g5c2JHcTNrVWEyRURBQUFBTjdyazQ4ZTFac2tTeFI4OHFKenNiTGw3ZUNnNE5GUzk3NzViRFJvM3RtbWJucHFxTlV1VzZOQ0JBOG8rZlZvZUhoNnFWYWVPT3ZYc3FjaG16ZXoybjVPZHJUVkxseXAyeng1bG5qb2xnOEdnNE5CUTlSMDhXQTBqSTYzdDBsSlN0SHpCQWgwNmNFQUYrZm1xSGhDZzF1M2JxMXQwdEZ4Y0wvMHh0Y1ZpMFRlZmZhWURlL2VxVnQyNkd2UFh2OHJkdzBNVHh0ak91RlY2KyswcFV5cnpWZ0VBNEJRSWh3RUF1TUY4LytzeURidi9QaG1OVFBDQkc0L1JhTlN3KzRkbzJxOUw5ZmJMVHpxNkhBQUFnQnVleFdKUllrcTZZdUlTZER3eFZjZVMwNVNVY2xLNWVmbkt5eXRRZnNGWkZSV1pIVjNtZGVYcWFwU1hoNmVxVlBGUTFTcGVDZ3NKVU8zUW1ncXZGYVFtamVxcVZraWdEQWFEbzh1OEpjVHMzcTFwVTZhb3VMaFlBVUZCcXRlb2tYS3lzM1UwUGw3SGp4eXhDWWRqZHUvV0QxOThvU0tUU2RXcVYxZmRCZzJVblpXbHVKZ1l4Y1hFS0hyZ1FQVWFNTUNtLzhTRUJIMzE2YWZLemNtUnA2ZW53dXZXVlpISnBPVEVSQjA1ZU5BYURzZkZ4T2k3aVJObE1wa1VGQktpb0pBUUpSNDlxaVd6Wit2b29VTjZaTnk0UzM3UEYvejZxdzdzM1N2L3dFQTlPbTZjM0QwOEpFbU5tamFWeFd6V3dkaFk2ellBQUNnZjRUQUFBRGVRUHc0ZDE3SGtrK3JicTRlalN3SEsxYWZYbmZwNjJvK0tPM3hjalJxRU83b2NBQUNBRzA1aG9Va2J0KzNYeG0zN3RXTlBuQXd1cm1yUnRJbnExQTVYcnp0YnExWllxSHg4dkZYRnkwdFZ2S3JJMWRYRjBTVmZWMFZGeGNyTHoxTmVmcjdPbk1sUllsS3lqaVVtYWR1ZTQvcnF4eVd5bUl2VXVua2pkV2pUVkIzYU5KVzd1NXVqUzc1cExmajFWeFVYRjJ2b3FGRnEwN0dqZFg5MlZwWnl6cHl4Ym1kbVpPakhMNzlVY1ZHUjdubm9JYlh2MXMwYTFoN1l0MC9USmsvVzh2bnoxYUJ4WTlXTGlKQWs1ZWZsNmR0Sms1U2JrNk1PM2J1ci81QWhjbk4zbHlUbG5EbWpqTFEwNjdXbWYvR0Zpb3VMOWZDZi9xU1diZHBJa25KemN2VEZoeC9xd0w1OTJyVmxpMXExYTFmdTY5aXlicDErWDc1Y1ZYMThOSHI4ZUhuNytGaVBqUjQvWG9VRkJYcDUvSGpyTmdBQUtCL2hNQUFBTjVBRnl6ZG84TUQrY25GeHJnK0hjSE54ZFhIUjRJSDlOWC9aUnYyVmNCZ0FBTUFxN3ZCeHpWKzJRYXMzN0ZMamlBaDE3OUpaajR3Y3JiRFFFRWVYZGtOeGRYV1JyNCtQZkgxOEZGeXpwaUlhMkM1WGtwU2NvdTI3OW1qK2luWDZZTW92NnRhaHBRWkVkK1RCeE11UW1aRWhTWXFJaXJMWjcrdm5KMTgvUCt2MnVoVXJWRmhRb0xhZE9xbEQ5KzQyYlNPYk5WUDN2bjIxYk40OHJWdXh3aG9PYjFpMVN0bFpXV3JjdEtudWVlZ2htM084Zlh5c0FlNjZsU3VWbjVlbjduMzZXSU5oU2FycTdhMjdCZy9XVjU5K3FoMmJOcFViRHNmSHhXbjI5T2x5YzNmWG8rUEd5YjltemN0N013QUFnQ1RDWVFBQWJoaUZoU2F0M3JCTDMwNTV3dEdsQUpmVXUyZDNQZnJrcnhyMzJHQkdjZ0FBQUtlM056WmUzODlZcW1QSkp6VjRZSDk5TytVSkJmalhjSFJaTjYydzBCQ0ZoWVpvVUw4K1NzL0kwTklWcS9YS3U5K3FUbGlBaHQvWFc4Mmo2bCs2RTBpU2F0ZXZyeU1IRCtxWGI3N1JQUTg5cE1EZ1lMdnREc2JFU0pMTjZPTFNXdHgrdTViTm02Y2podzVaOThYczNpMUo2dHl6NTBWck9MQjNyeVNwYmFkT1pZN1ZxbE5Ia3BSMC9MamRjMCttcGVuN3laTmxzVmcwL0lrbkZGNjM3a1d2QlFBQUxvMXdHQUNBRzhUR2JmdlZPQ0tDRDVGd1V3ajA5MWRFZzRiYXREMUdYVHUwZEhRNUFBQUFEcEdVY2xLZmZqbFRTYWxaR25iL2ZlcmJxd2V6QUYxbGdmNytHbmIvRUQwNDVCNHRYcjVLNzB5Y29iQWdQejB6ZW9qQ1FnSWNYZDRONzc2UkkvWGRwRWs2ZE9DQTN2L1h2OVF3TWxKdE8zZFc4OWF0WlRRYXJlMU9uUjloWEY1NFhDTXdVSktVZSthTXpHYXpqRWFqMGxOVEpVbWg0UmNmMFgwcVBWMlM5TzRycjVUYkpqODMxKzcrN3laTlVsNXVyZ2JlZjc4aW16ZS82SFVBQUVERkVBNERxTFRVNUdTZFRFdFQwOXR1YzJnZGlRa0p5angxU2cwakkrVlZwWXJkTmtsSGorcFVSb2FpbWplWHE5dWxSN2JGN2Q4di84REFjcWNvT25ia2lDeG1zOExyMWJQNUl3cTRHalp1MjYvdVhUbzd1Z3lnd25wMDdhUU4yN1lSRGdNQUFLZGpNaFhwaDVuTE5IdnhlZzEvY0tqZXZtY1FmeU5lWXk0dUx1cmZwNWZ1aXI1VE0yYlAxZGdYUDlJOWZUdHAySkJvdWJueEVXZDVBbXJXMUxNdnY2dzkyN2RyODlxMU9oZ2JxNE94c1FvT0RkV29zV05WSStCY3dHNHhteVhKdXM3d2hVcjJHZ3dHYTVzaWswbVNaTHpFQXhFV2kwV1MxREF5OHBKdEx4UWNGcWJNakF6dDJiNWQ3YnAybFZzRlB0c0JBQUFYeDI5T0FDU2QrMFY5MWVMRnFoOFJvYm9ORzE2MDdiWU5HN1IyMlRLOVBXVktoZnBPT0hSSWs5NTlWOCs4OUpKMXVpQkpPcEdjWEtIelhWeGNGQmdVWkxNdlB5OVBVei8rV05YOC9OU3NWU3U3NXhVVkZlbWJpUlBsVjcyNm1yZHVmY25yRkpsTW12YjU1M0wzOE5DTGI3MWw5Mm52UmJObTZjakJnM3JwLy83UFptMmU2OGxzTnV0a2FxcVNqaDFUNHRHalNqcDJUTkVEQnFoQlpLUkQ2c0hWWWJGWXRHTlBuQjRaT2ZxSys4ckxPYU1xM2o1WG9hcktLeTRxMHFaVkMzUncvMDROSC9jUHVicmUrSCs0bXdvTDVPTGlXdWtQS1NDMWJ0bEMzLzR3WFJhTHBkd1BrUUFBQUc0MVNTa245YS8zdmxab1NMaStudlFwTS85Y1owYWpVUS9jZTQ5NmR1dXFEeitickxFdmZxUlhuMzlVWWNIK2ppN3RobVUwR25WYjI3YTZyVzFicFNZbmEvYVBQeW8rTGs0enZ2MVdZNTU3VHRLNU5ZaFBuVHlwazJscHFsMnZYcGsrVHAwOEtVbXFWcjI2OVhkL0gxOWZaV1ZtbG50T0NaOXExWlNaa2FIN1JvNVVkZi9LZlorR2pocWxyei85VkVjUEg5WlBYMzZwNFdQRzhMY0hBQUJYaUhBWWdDUXArL1JwclZ1eFFtdVhMdFdUZi91YmdrTkRKWjBMSWk5VThzU252V09TS3Z5MDlJZXZ2VmFoZHQ2K3ZucjUzWGR0OWkyWk0wZjVlWGxxMXFxVnRtL2NXT2FjSmkxYmF0djY5Y3JPeWxManBrMjFiY09HTW0xcWhvVFkvUEd5YjljdUZadzlxKzU5K3RnTmhuUFBuRkhDb1VOcTBManhKWVBoQ1dQR2xObFhPa3kvOExqQllKQ25sNWVDUWtMVW9tMWJ0ZS9hMVZxRDJXelcvRjkrVVhwYW1qTFMwcFNaa1dGOTd6Mjl2QlFjRnFiY25KeUwxbk96TVJVVzZvLzkrOHNOL205RmlTbnBNcnE2S1N3MDVJcjZXVDVudXRZdW5xbW5YbnBYSWVGbDErR2ErdDQvbEpHV2N0RSsvR3VHNlBIbjM3aXM2K2ZsbnRHS2VUOHBPek5EUDMveHZvWTk5ZmZMNnVkYXlUMXpXbWtweDVWeTdJaVNqeDNXOGZnNHBTUWUwY2huWGxhejIrMnZyWVh5MVFvTGxjSG9xcVNVazZvVkd1am9jZ0FBQUs2NU5SdDI2YVBQWitqUmtjTTFlRUEvUjVmajFBTDhhK2lOVjE3U2IvTVc2Sm0vZjZobnh3eGxScHNLQ0FvTjFZT2pSK3ZOQ1JOME5EN2V1cjloWktTMnJGdW43UnMyMkExNjkyemZMa2xxM0xTcGRWLzl4bzIxWTlNbWJWMjM3cUxoY0owR0RaU1prYUhZUFh2VXNVZVBTdFhyNXVhbVVXUEg2cjl2dnFsOU8zZHF6azgvNlo2SEhpclRyblJnWEZ4Y3pQVHVBQUJjQk9Fd0FFbFNOVDgvUGZMMDAvcjhndy8wOVNlZmFPemYveTVmUHorOS92enp5aXRuM1pjWG4zcks3djZLamloKy9ObG5LOVRPMWRYMlIxVjhYSncyclZralNkcTZmcjIycmw5ZjVwd1JUejZwWmZQblg3Uk5oKzdkVmJ0ZVBlWG41VW1TTnE5ZEt4ZFhWN1ZzMjlhNlQ1SjF5dW9kbXpmTGJEYXJVZE9teWp5L0ZzK0ZkZnBVcXlaSmF0UzBxU3htc3c3R3hscTM3WW1JaXBMQmFGUnhjYkZPbnpxbGhNT0hsWEQ0c0hadDJhSS9QZnVzM0QwOFpEUWFsWkdlcnNLQ0F0VnYxRWlweWNrNmR1U0lYbnpyTGZuVnNIMUMzVjRvZmFHS2ZuOGN4VlJZcU5lZWUwNm13c0lidnRhcktTWXVRYzJiUkYxeFB6blpXY3JMT2FNcC8vZDNqZjNuQndvTXFXVnpQQ010UmVrcGlWZDhuZkw0Vkt1dVlVKy9xTWx2L2sySFkzY3JQU1d4VEEzbGVYNUViN3Y3My90KzZVWGJ1TGk0cXFxUHI4THFORlNyam5lcVZZY2UxZzhHVXBPT2FzbXM3NVI1TWswWmFjbkt5emxqYzY1WFZXODFqR3JKaytkWG9FWFRKdG9mZDRSd0dBQUEzUEorbWJ0S3N4YXUxL3R2L1VjUkRjbytpQW5IR0R5d3Y1bzFpZEpMcjcyaEUrbW5kUCtneW9XUHQ3b2xzMmVyYzgrZXF1cnp2OW1sanAwUGhVdVA0dTNjcTVlMmI5cWt6Yi8vcnBCYXRkU3VhMWZyMzBseCsvZHIxZUxGY25OelU5Zm9hT3M1WGFPanRXdkxGbTFkdjE2QndjSHEzTE9uZGNCQVprYUdNdExUMVRBeVVoMjZkOWZ1clZ1MWVQWnMrUWNHcW5Help0WStDczZlMWFhMWE5V3NWU3Y1QjlyL204TEgxMWVqeG83VnBIZmYxY2JWcStWWG80YTY5K2xqMDhiTjNWM3VIaDRxTENoUWZGeWNJcUtpckdzakF3QUFXNFREQUt4cTE2K3ZvYU5HYWZyVXFWcTNjcVg2M1h1dkJnd2RLdFA1TldSSzdOdXhRd2RqWXpWNDJMQnkrOHJNeUZEQ29VT1NwUFRVVkVuU0gvdjJLZjNFQ1VsU3EzYnRGQkZWK1NEc2RHYW1mdmppQy9sVXE2YS92UEtLOG5KejVlM3JLMDlQVDJzYmk4V2lTZSs4STR2WnJCZis4eC81QndZcS9jUUpCUVlIMiszelgzLzVpODMyTy8vOHA4MTJTVUJaRWpBdm5EbFRDMmZPTE5OUHJUcDE5TXhMTDBtU1JvOGZyOEtDQXIwOGZyeDEyNTZSVHowbGR3OFA2M2J5OGVQNmZ2SmtIWXVQMTRxRkMzWFg0TUdTcEVlZmVjYmFadDR2ditqWWtTTmxndUVTd2FHaGFtSm5QZWlZWGJzcVBKVzNJMWtzRnBrS0N4MWR4blYzUERGVmRXcUhYM0UvZHc5L1NybG5UbXZueGxYNi9KMFg5Y3lySDh2WHI5UzljbTdndjAzZ1dscDVBVzFGajVlV25abWh0MTk0N0tKdC9HdUc2c1gzdjdGK1hWaVFyek9uTTYzYjVmR3BWbDN1SGw2U3BNS0NmR1ZublZKMjFoYkY3dDZpalN2bjYvSG4zNUNIcDVmOC9HdHEvNDZOY25OemwzOVFxQm8xdTEyN05xMlduMzlOUGYzUDkxVWp3SGJLK2pmK01rS1pKMU12K2RxcUJ3VHBIeDkrZjhsMk41ckVJd2UxZitkR1JUUnBwZnFSemE5S243WERheWt4S2UycTlBVUFBSEFqTWxzcyt2eTd1ZHE4ODZBbWZ2Q09BZ09ZdnZoR0U5R2d2aVorOEk3Kyt0SXJPcFdaclNkR0RwS1JCMEFsU1NzWExkTHFKVXNVRkJvcWJ4OGY1Wnc1bzVURVJCbU5SdXRuRHBJVUZCS2llNGNOMDh6dnY5ZHYwNmRyMWFKRjhnOEtVblpXbHRKUG5KQ0xpNHNlZk93eEJaUmE5aXVrVmkzZE8zeTRabjcvdlJiOCtxdldMRjJxb0pBUW5jM1BWMHBpb3U3czEwOE5JeU5WdDBFRDllemZYLy9QM24ySFIxVjhEUnovN21aTGR0TkpiNFFhZWdlQjBEdElFNUJpUVFSUkZMRWcvRlRzMkZGNXJTQllRUkZCRkpCZXBFanZMZlJRQXFSQmV0MlVMZThmU3haaU9na3M1WHllaHlkNzU4N01QVGNRV1BiY09mUFBpaFg4OVBYWFZQSHlvb3FYRjlrR0EzSFIwUmlOUnVvMUt2bi9Kd0hCd1l3WU00WmZaODFpelpJbHVMbTcwNngxNndKOUdqWnJ4b0ZkdTVnell3WlZxMWNuT1RHUlZ6LzhzSEsvb1VJSUljUmRRSkxEUW9nQ21yUnFCUXFGclp4dmk3WnRDL1ZKdkhLRmlCTW5hTk94WTdIelhEeDNqZ1UvL1ZTZ2JkMnlaYmJYLzMwRFh4WlptWm44L00wM0dESXplWExpUk5ScU5iTSsrd3hQYjIvR3Z2Z2lhclVhczluTTBRTUhxTiswS1IxNjlNRFQyNXV6cDA3eC9lZWYwMi9vVU5wMzYxYmszUDVCUVRScTBhSkFXL2orL2NSR1dWZFluajUrbk1zeE1UUnUwWUxxdFdzWEdyL2l6ejl4VUZYOHI5U0E0R0FHUHZRUVAzLzlOVWYyN1N2d0g3V3k4ZzhPcHRmQWdZWGFreE1UYjd2a3NEekZlODNGbUN0MDcxcjYzdGlsVVNnVURIOXFNc21KVjRnOGZZeXRhNWZRZC9pMWZZd3pNMUxST3VvcWRBMEhCeFZWZklwKzJLSTgvcnVDZWNyME9SemF0Wmw1TXo2MEhSZG40S1BQMExSTlo5dHhWa1lhdXphdFlzMWZjemwvNmloLy92d2xqenp6S2xwSEhWTm5MTUpSNzJUcmUyalhadFFhVGFIRThQVktXdTE4TTFkZTMyeGZ2UFVzQUw0QlZTdHR6cXBCZ1d6Y2ZLelM1aE5DQ0NHRXVOMTg5OHN5RHArNHhJenAwM0J4Y2JaM09LSVkzbDZlekp3K2pVbXZ2ODMzdnl4bjNLZ0I5ZzdwdHRDOVh6K09IejVNL09YTFhJNkp3Y1hWbFNhdFd0R3hSdytDUWtJSzlHMFpGb1pmUUFDYjE2N2xmRVFFa1JFUjZKMmNhTnFxRloxNzk4WS9xUEQvazFxMWE0ZXZ2eitiMTY0bDhzd1p6a2RFNE9UaVF1TVdMV2pTc3FXdFg0LysvUWtJRG1iN3hvMUVYN3hJU2xJU1RpNHUxRzNVaU5ZZE91RGpYL29XU3cyYU5xWDNvRUdzWHJ5WVJYUG40dUxtUnEyNmRXM25Cd3dmanRsczVtUjRPQmZQbjdkdG1TYUVFRUtJZ2lRNUxJUW9KUC9OKzdZTkc0bzhIMzN4WW9ubmE0U0cwcmhsU3hwY1hiMjZZZVZLTnE1ZXpmaVhYeWF3Nm8wbkpBN3QyVU5jZERSREgzL2NscUI5Y09SSTVzeVl3ZnJseStuZXR5Ky8vL2dqeHc4ZnhzSEJnWkZQUDIyTEo2eHpaNWIvOFFjcWxZbzJuVG9WbXRzdk1KQnU5eGZjTHlvK0xzNldITjYwZWpVYXJaWUhIbjRZSitmQ0h3YXMvUFBQUXVXdmIxVCtQajJwS1NtQU5TbCtKZmJhSHJGcFY5dnpWMmJucTFhclZybXZsVitHK3IydnZpSW1Lb29OSzFkeTRleFpUQ1lUUG41KzNOZStQVzA2ZFNxeTVHNzg1Y3Y4dTNZdFowNmV5ejk2UlFBQUlBQkpSRUZVSkMwMUZhMVdTMUJJQ08yNmRhUHVkU1dpL251dHFWOTh3VDhyVnJCMzJ6YXlzN05MM0l2NSt1Tzd2Y1IwZEd3Q1FZR1Y4eDlYbFVyTjR5Kzh6WjUvMTlDbDMvQnIxN2h3aHF5TWRLcldyRk9oK2QwOWZYamxrNTlLNzFpSzhxeENMbzNlMlpXdS9VY0FzT3FQbnppMGN4TURIMzBHWnhlM0FvbmhzaXJwL2lvejdydEJVR0FBMGJFSjlnNURDQ0dFRU9LbStHUFpKbllmakpERThCM0N4Y1daNlI5TVpmeWtWL0R3MkNRbHByRW1aWHYwNzEvbS9rSFZxdkZvR2Jhc3VsN1ZHalY0ckppdHg2N1hvR2xUMjJkRnBTbnVNNERPdlhvVktpbWRUNmZYODlBVFR4UjVUZ2doaEJEWFNISllDRUZ5WWlJSlY2NlZCSzNpNlltbmp3L0wvL2lqeEhIRm5SOHljaVFCd2NHbzFHckF1a2N3Z0lOS1pXdkxMeTlkVmlxMW1yQXVYZkFMREtSR2FLaXR2VzZqUmp6MnpETzRWNm5DekU4K0lTNDZtcDREQnhKeC9EaS96cHJGb0VjZW9WVzdkZ3dZTVFJSGxZcVFtalhMZFYyQUUwZU9jTzcwYVRyMzZsVmtZaGlzSzJBckt6bWN2OTl4L2w3SDV5TWkrT1hiYnd2MSsvYlRUd3NjVnlSNUduN3dJSC9Pbll1enF5dEJJU0drcGFZU2Mra1NTMy8vbmVpTEYzbndzY2NLOUQ5KytEQy9mZjg5eHJ3ODNEdzhxRmF6Sm1rcEtadytmcHpUeDQvVG8zOS91dmZyVitTMU5xOWR5ODdObXdtdVhwMlVwS1FDNThxNlYvUGRLRFBMVUtrZk5qbTd1dHVTcFdBdDE3MXFvVFhoMmFCNVdMSGpGQW9GNlNsSnBDVW40dXB4NTVYTGE5bStCNnYrK0FtTHhVSjBaQVIxR3JVc2ZkQmR5R3d5b1hSd3VDWFhjblZ4SVRQVGNFdXVKWVFRUWdoeEsyM1plWmpGcTdZejgvOCtrY1R3SGNURnhabi8rL0JkbnBuNFAveThxOUN4YlJON2h5U0VFRUlJY1Z1UjVMQVFnc043OTdKNnlSTGJjZWRldmVnemVMQXQyWmllbHNieWhRdnAwS01Id2RXcUFXQXlHbG0xZURHMTY5ZTNyUks5Y080Y002ZE5zeVUxQWRKVFU3bDQvanhnVFU3bFpHZWpkWFRrczdmZkxsZU1nU0VoUFAvYWF3VVN3L2x6cHFXazhQdVBQd0x3NkxoeE5HeldqQTdkdWpIL2h4LzQ4NWRmaUR4emh2N0RodEgzd1FmTDk0MjVTcWZYRTFxL1BsMzY5Q0U1TVJFUHo4SUpNN1BaWENsbHBRSDJYZDNidU03VnhHaXR1bldaZVBYN2xadWR6YXpQUHNOa010bmFLc1BTK2ZNWk1IeDRnVlhDSjQ0Y1lkNTMzN0YzKzNZYU5HMUt2Y2FOQWV2REJMLy8rQ01tbzVFSEhucW93SmlUUjQ4eWI5WXMvbG14Z3BwMTZoUlpndnZncmwwOC8vcnIrQVlFWUxGWUNwd3I2MTdOdDlLY2hhdVpzM0QxTGJuV2M1T25zT2lYSHl0OVhyUEp4SkpmdnVGVStENWMzRHdJNjE3OFUrTStBVlc1SEgyQmQ1OS95TmIyMUNzZkU5clFXdks2KzhDSDBUdTdWa3BjWGZvTng4bWxjdWJLNStUaVpudHR6TTFsL3JjZmMyREh4a0w5NG1PakNxMEFMbTRmNXJMSW4rdlJaMStqUWZPMmJGcnhCd2QzYlNMeFNpeGFSeDFWYTlTbFM3OWgxS3BmOUZQeUZvdUZ3N3UzY0dESEJxTE9ueVl6SXcyMVJvdVBmeEFOVzdRanJQc0FISFg2UXVPdXY2NXZZQWhMZjUxSlpNUXhURVpqZ2Z2NTc3M09tL0doclh4M1JlOWRyOU9SWmNpNTRmRkNDQ0dFRUxlajZOZ0VQcC85QjlNL2VsLzJHTDREZVh0NTh0RTdiekI1eXB2VXJCNUVvSi84SGdvaGhCQkM1SlBrc0JDQzVtM2EySkt1TTZaTkszUStLeU9EbEtRa3Z2bm9JK28yYWtTdmdRUHg4dkZoMjRZTmFEUWFXM0k0UFRVVm9FQnkrTUR1M1Rpb1ZKaHpjMW14YUJFNTJkbU1lZTQ1eGhTUjlOdTdiUnZoQnc0VWVjNVJWM2lQMUV1UmtTeGJ1SkNMNTg0UkZCTENRMlBINHVYakE0QkdxMlhVK1BHc1g3NmNqYXRXY2Vyb1VYb01HRURMc0RBY3lybWFybHF0V2p6eHdnc3MvdTAzd3Zmdlo4S1VLWGg2ZTl2T20wd21nQXF0SERZYWpTUmN1Y0xlYmR2WXZuRWplaWNuVzlrbnJhT2piWitjUFZ1MzJxNVhtWHZudE83UWdiYWRPeGRvcTllNE1WMTY5MmI5OHVYczNyclZsaHpldG1FRHVUazV0R3JYcnRDWXVnMGIwdm5xbUcwYk5oU1pIRzdkc1NPK1YyTXZxbHoxN2NqUDUrWi9rSEE1UG9rMjk5MzRLdGZQWG4yU3VPZ0xCZHQrWFVlMklZdlpINy9DcFhPblVHdTBQRHJoZFhUNjRsYzlEQnY3RWlzWC9rQkdXb290ZWUvaDVVTlNmQnpmZi9xYXJkL09qU3R1T05iL2F0R3VPeTV1SHBVeVYxTEN0YW9FSHQ1KzFHN1FyTUFleTlFWHpuRHg3Q2wwZW1lYXRpbGNZcjZpY2d4WnpIeC9FcGZPbjBidjdJS3pxenRweVltY0N0L0g2YVA3R1RScUFtSGRDaWJuTTlOVG1mdlZ1NXc3R1E2QVNxM0J4YzBEUTJZR0Y4K2U0dUxaVSt6YXVKSW5KcitQYjJCSVVaY2xQU1dKeFhPL0ljZVFoYk9iT3htcEtRWE9lL3BZZitZU3IxajNIWGR4ODBDanJkamUwL2wwZWgxWjJRWmVmUE5yamh3L2kxS3BRS2xRb0ZBcVVTcnlYeXRRS3BUV2Mwb0ZDb1VTQjZVU2hSSnJ1NE1TaGVMcWE2WDF0VUtod01IQkFZVkNnVklKU3FVU2xVcUZSdVdBV3ExQ3JWYWhVYXRRcTlSb05HclVhZ2MwS211N3luYnV1bjVxbGJXUFdtMTlyYnJXcmxHcjBlbTA2SFJhSERWcTJRdGRDQ0dFdU1mbDVSbVpPbjBPb3g5N2xObzFhOWc3SEhHRGF0ZXN3ZU1qSDJicVp6OHo0Nk1YVWF2bFkxQWhoQkJDQ0pEa3NCQUNjSFYzeDlYZHZjaHpKOFBEVWF2VmpIL2xGUTd2MjhlS1JZczRzR3NYUFFjTUFBb205L3dDQWhnd1lnUStmbjZBZFRYdHpzMmJxZHV3SWVFSER0Q2liVnRXL2ZVWHM2WlBaOXhMTCtIbVVUQVpkT1pxS2VFNnBaUVNqcjV3Z1kyclYzUDA0RUhVYWpYZXZyNjBhTnVXTXlkUGN1Ymt5VUwzMXF4MWF3N3UzczNpZWZQWXNHSUY5M1hvUVBNMmJhamk1V1hyZHprbWhzMXIxaFFZZXprbXBzQnhpelp0Mkx0dEczTm56bVRDcTYraTBXcXQ5M2sxV1hzaks0ZmZMQ0lSN3VQdnp5TlBQbGxvaGJMRlltSEg1czIyNHo5LythWEFpdDZLYU5XdVhaSHRqWm8zWi8zeTVVUkZSdHJhSW80ZkI2QmxXTkdsaVJ1M2FNSDY1Y3M1LzU4OWtmTlZScnkzVXRPR3RmbjgzUWszL1RvOWhrM2toYWVmdXVIeFZYejhNWm10ZnhhVDR1TXdHWTBBT09yME5HbmRrZXlzVEI0ZS95ckIxVU5MbW9hUVd2VVkvL3IwUXUxWFlpNFJIeHQxdy9HVkpQOW5xREpzV2YwWEFGNitBZmdIVnllZ2FnMWFkYnkySDlWWDcxaC81cHpkM0JreStvVkt1MjYrTlgvOWdxTmV6NFEzUDZkYXFQWHZzc1FyTVN6NDdqUE9uenJLMzc5K1M4MTZUZkFOc082L2JqYWJtZlBGVk02ZlBvck95Wm5CajAyZzBYMGRVS25VV0N3V3pody95S0lmdnlBcFBvNGZwNy9KcEE5bkYwaDI1L3QzelY4RVZLM0JvOCsraHJPck81bnBxUVhPVDVrK0I3aTJnbmpnbzgvUXRFM25TcjkvaThXQ3lXVEIranRhZWIrdnQ1cWpWb09qVm1OTkZtczE2SFNPNkJ3MTZCMnRYM1U2RFRxdEk0NDZEVHBITFRwSExYcWQxdlphNTZqQlVhZkZXYS9EeFZtUFZxTzI5eTBKSVlRUW9oeCsrMnM5L241QkRPcDN2NzFERVJVMHFIOWY5aDA4elB6Ri96QnFlRzk3aHlPRUVFSUljVnVRNUxBUW9rUUhkKy9tME42OTFLeGJsMzRQUHNqa3FWTnhjSEFnMjJEZFh6Si9EMkVBTDE5ZnZIeDliY2NIZHUwaU5UbVorNGNNSWZ6QUFRS0NneGs5WVFMTEZpNUVwVllURngzTjBZTUhhZHU1YzZHOWZOTlRVOW0yY1NNZHUzZkh5Y1VGZ0lnVEo5aTRhaFhuVHA5R3FWVFNxbDA3ZWd3WXdJZXZ2TUxmQ3hhVWVCK3RPM2JFUHpDUWYxYXVaUDN5NWF4ZnZyekF2cmd4bHk0UmMrbFNpWE9FMUt6Si9VT0dzR0xSSXY2WU00ZEh4NDBEckt0K0FkVHE4bi80WDd0ZVBSUlhWOE81ZVhoUXEyNWQ2amRwVXVTcXRaUGg0Y1JHUlJFVUVrTFVoUXZFeDhVeGQrWk1CZ3dmVGxpWEx1Vys5dlhjcWxRcHNqMy9vWUdzekV4YlcxSmlJZ0RlVng4QytLOHFWMWRWWjZhbll6YWJDOTJMZXpIWHV0ZnB0STVrR2JKd3Zmcm52YnpHdlBTdTdmVzBsOGNVU09SMnZuOG9jVkdSN055d2dwMWxuTS9iTDVBdS9ZYmJqbjBDZ3N0VmVuanl5SjQ0NnAxNGYvYVMwanRYZ3NRcnNXeGUrUWM3TjY1RXFWUXllTlJ6aFZhbVcxZmhYbnVBSkRNOXRVQVo2c3FRbDVmRGk2OStnMXVWYXcrZmVQb0U4TVJMNy9IeC8wYVRrWmJDOW5WL00vang1d0E0dUhNVDUwOGZSYWxVTW5ieUI0VFVxbWNicDFBb3FOMmdPZU5lL1pqUHBvd2pLVDZPWFJ0WDB1bit3aVh5YzdJTmpIcitMWFJPMXI5TEsvdStTbUxJTXFBdkltRjlKOHZPeVNVN0o1ZVV0SXhLbVUralVlUGlwTVBGU1krTGl4NFg1MnUvbkoxMHVEbzc0ZUtzdTlibXJMZjJkZEtqVXNrcVppR0VFT0pXaW81TllPbWE3Zno4N2RmMkRrVlVrb25Qam1QME04L1R2Vk1yS1M4dGhCQkNDSUVraDRVUXBYaG83RmhhaElXeGJNRUN2dnJnQTE1ODgwMzhBZ05KdjN3WkFMMlRVNUhqY25OeVdQZjMzOVJ2MGdSWHQydEppcENhTlprd1pRb0toWUtWZi83SmdWMjdhTjZtVGFIa2NPVFpzMnhlc3dhVDBVaS9vVU1CY0haeEllYmlSVnAzNkVESG5qMXRKYVR6OTBZR3lEWVl1QklYUjlYcTFZdU1xMlc3ZGh6YXM0Y2orL2ZUdmxzM1czdXoxcTBaTVdaTWdiNExmdnFKZzd0M0YyaHIzNjBiSjhMRENUOXdnSjJiTjlPMmMyZmJDczBiV1RuODJEUFAyRllnbDhSc05yTm02VklDZ29PcFZxc1dVUmN1OE1RTEwvRHpOOS93OTRJRlpHWmsyTXBRM3dobE1lV2RjM056Z1lLSmI0dlpEQlJmRWpxL1ZhRlFGTm1udkdXOTd4VjZ2WllzZytHR2s4T2wyYmQxZmJuNlZ3dHRVQ0E1WEpTVGgvZmlWc1VMMzhDUVcxNkc5Kzk1MzdKNjBSekFnaUVyZzZ5TWRBQWM5VTRNRy9zU29ZMWFGQnF6YnNrdktCUUtMQllMbWVtcFRIdDVEQjE3RDZIN3dJY3JMYTZXN1hzVVNBem5jOVE3MFR5c0sxdldMT2JNaVVPMjlvTlg5ME91MTdSTmdjVHc5VHg5QW1qY3FqMzd0Mi9nNlA0ZFJTYUhtN2J1WkVzTTMycFpCZ042blpiUDM1MkF4V0xCYkFhTHhZekpiTVppQmpObUxHWUxack1aczhXQ3hXeXhuck5ZTU52YXJYKzNtQzNXUGhUUngyU3lrR2ZLSXkvUFNGNmV5ZnJWYUNRMy8zVmVIcmxHSTNsNVJreEdFN2xYeitmbEdhMnY4OGNaclhQa0d2UEhHY25KelNVN094ZURJUWREZG80MWhrcVVtNXRIWW00ZWljbHA1UjZyMDJtc2lXSm5KOXhkbmZCd2Q2V0t1d3Z1N2k1VWNYUEJ3OTJGS3U0dWVMaTc0dTdxaklPREpKT0ZFRUtJaXZqNng3OTRkTVJRdkR6bG9kYTdoWmVuSjQ4T0g4clhQL3pKeDIrTXMzYzRRZ2doaEJCMko4bGhJVVNSOHZMeWlMNWczYjlVbzlFdzZPR0hPWDdrQ05rR0E1Rm56bkQyMUNrQXNyT3ppZnhQK1dCdlgxOU9IanRHYWtvS2ovWHViVnRabTAraFVKQ1drc0todlh0cDJLeFpnZkxPK1JvMmE0WmZZQ0E3Ly8yWFRqMTc0dUxtaG45UUVHOSs5aGtxdFpyRStIaldMMTlPOTM3OUNpUWcxeTFieHQ3dDIzbHIrdlFDQ1UyejJjeU1hZE5vMjZrVHJkcTFLN2FNY21rVUNnVkRIM3VNejk5OWw4dXhzYmJ2RllCYW83bWhPY3RpejlhdHhFVkhNL0xwcHprZkVRRlk5MVVlUFdFQ1AzenhCUmxwYWJiOVlXOUV0c0ZRWkpJNk5zcTYrdFR6dWhYaHJ1N3VKQ1Vra0hEbFNwRkorS1NFQkFEY1BEenVtRDJGYndkT2VoM3A2Um40WFgzb29iSjk5dXM2Vmk3NGdVMHIvK0RaTi8rUDZxRU5pK3kzL1o5bExKbjdEYlhxTlNseFByUFp6TStmdjQzWmJPTDk3NVlXV2VyNFprcFBUUWFTQWRBNjZnaXFYcHQ2VGU0anJIdC9YTndLZjVCMy90UlJUaDdlUzVQV25UaTgrMSswam5yY1BiMVo4K2Njc3JNeTZmZlFrNVVTVjJCSXpXTFArUVZaZjE1U0V1TnRiVkdSMXAvbld2VktMcmRldFdaZDltL2Z3T1dZQzBXZUR3aXBWZDVRSzAxYWVqcE9UanJiQXlIVzV3U1UzS21GbEMwV0M3bDVSZ3paT1JnTU9XVG41R0l3WkdQSXppVXIyL3JWWU1qRmtKTk50aUhYMmk4N2g2eXJpV1hycjF5eXNyTEp5RFNRbnBsRlhwNng5QXNYdzJDd1h1OUtRa3FwZlJVS0JhN09lanpjQ3lhTlBhNVBJcnU1NE9IaGdxZTdxK3l0TElRUVF2eEgrUEd6UkY5T1lkb0RBK3dkaXFoa1F3Y040TzlWYXdnL2NZNUc5V1FmYVNHRUVFTGMyeVE1TElRb1VrcGlJdDkrK21taDltMGJOaFE0WHIxNGNhRStJOGFNb1U3OStqUnAxWXFnYXRVS0pZOEJ0cXhmajhsb3BIUHZvdmY4VVNnVWRPL1hqM216WjdONTdWcjZEeHNHWEN0amZlNzBhZjVac1FKWE56ZGFkK3hvRzlld1dUTzJiOXpJeWZCd0dqVnZibXMvdkhjdlVaR1I1TFJ1WFlhN0w1bUhweWVUcDA2MWxWek96Y2tCYnF5c2RGbWtKQ1d4YXZGaVFtclVvR0d6WnJia01GZ1R4R05mZkxGTXE0OUxjdXpRSWRwMjdseW9mZmVXTFVEQmZhQnIxYTNMbm0zYjJMOWpSNUhKNFNQNzl4Y2FVeDdYSjVSTkp0TTlzOUk0ME4rTHFPZ1lhdGU4ZVI5VXRPNXlQNXRYTFdMZDRubU1lL1hqUXVkenNnMXMrSHMrV2tjZEhYc1BLWEd1S3pFWE1abU11SHY2M1BMRU1NQ2p6NzVXNWoxenpTWVRpK2QralVLaG9Hdi80UnplL1M4cXRacXhrejlnMWtjdnMzblZJaXdXTS8wZnJ2Z3FBcldtK0o5RjVkVVZuZGZ2c1d6SXRKWXQxcGRTQnRwUmIxMFZuSE8xcEgraDh6cDl1ZUtzVEZIUk1RVDZGMzdJNTA2bFVDalFhdFJvTldyY1hTdStHdHRpc1pDVG0wZDZaaGFaR1FiU003Skl6elNRbHBGSmVycUJqTXdzMGpPelNFdlBzaWFUTTdMSXlMamFscEdGeVdRdTE3VlMwek5KVGM4azhsSmNpWDJWU2lYZW5tNTRlN25qNCttQmo2Y0gzbDd1K0hwNzRPUGxqcmVYQjI0dVR2S1FqeEJDaUh2S3IzK3U1NUZoRDhvRFZIY2hwVkxKSThPR01PL1BkVXg3ODJsN2g4UFdYVWY0ZSswMmpwOCtqOEdRYSs5d1JERWVIOTVIOXFvV1FnaHhWNUxrc0JDaVNCNmVuanp6OHN1b2lpaVZuSkdXeGkrelpoRWNFa0wvNFlYTHpsYng4a0x2NU1UUVVhT0tuRHM5TlpWZFc3WVFXcjgrUVNFaHhjYlFzRmt6L0FJQzJMMWxDMTM2OU1INXVuSzdMY1BDMlBudnY2eFp1cFFtclZyaHFMTW1wNnJWcW9Xam95UEhEeCsySlljdEZnc2JWNi9HeTllWE5wMDZsZXY3VUp6OHhEQkF6dFhrc09ZbXJSeE9Ua3drTHplWGdTTkdGSG0rb29saGdGV0xGMVBGMjl1VzBEV2J6V3hjdFlyamh3L2pxTk1SZGwzaXVIMzM3dXpmdFl2ZFc3ZmlIeFJFNjQ0ZGJjbUQwOGVPc1duTkd0UnFOUjE3OUxpaFdOUWFEUnF0bHR5Y0hNNmRQazN0ZXZXSzNMdjRibE0xd0llTFVkRTM5UnBldmdFMEQrdkcvdTMvY0dESFJwcUhkUzF3ZnRuODJhU2xKTkgvb2FmUU81ZGMzdnJjcVhBQWdxb1Z2MkkxT3l1VHlTTjdsampQMjk4c0tIS2xiMlhhdFBJUFlpK2RwMWxZVndLdlcyR3JkZFF4ZHZMN2ZQM3VpMlNrcFZSbzlYMitrdVpJVDBrQ0N1NEhySEYweEpDWlFYWld5WHZiWmh1cyszNFhWenJhbmdtOGkxSFJWQTI0T1N2ZTd3WUtoUUpIclFaSHJRYnZLdTZsRDdpT3hXSWhPenZ2YXZJNGc1VFVESkpTMDBsT3VmWXIvemdsTlozazFBek01cklsazgxbU01ZmprN2tjbnd5Y0w3S1BScU8ySm9vOTNmSHhzaWFRZmJ5dnZ2Ynl3TS9iQTBmSGl2OGJKSVFRUXR3T1RwMjV4TVdZQkhwMzcyTHZVTVJOMHF0N1YzNmU5enVuejE0aXRHYXdYV0pJVGMva2krOFdzWG43UWFvRitkRytWV1A4ZlQzdit2L3YzcW1hTkN5K01wUVFRZ2h4SjVQa3NCQ2lTTkdYTHJGc3dRS2VmLzMxQXUzcGFXa3MvdTAzVEVZalVSY3VFSDdnQUYzNzlFSHI2RmhvanVKVzB2NnpZZ1Y1dWJtbDdwR3JVQ2pvMEtNSGkrYk9aZHVHRGZSKzRJRUM1KzRmUEpqdlAvK2NMZXZYMDNPQXRleVhVcW1rZW1nb3A0OGZ4Mkt4b0ZBbzJMOXpKMWRpWXhrMWZ2eE5XWVdhbVc3ZDYxUjlYWkwyeDYrK3N1M05tMy84eFBQUDM5RDgxV3ZYWnVpb1VRU1drRWkvWGxwcUtxZU9IU3V5dlRqTjdydVBuNzc2Q2g5L2YxeGNYYmtTRzB0Nldob09LaFVqeG96QjVicDlvMzM5L1JuOHlDUDg5ZXV2TEprL24wMnJWK1BwNjB0YVNncnhjWEU0T0Rnd1lzd1l2SzRyUlYxZURaczE0OEN1WGN5Wk1ZT3ExYXVUbkpqSXF4OStlTVB6M1FtQ2czelpkK1RTVGI5T242R2pPWFpnQjMvOS9DV0IxV3JoRzFBVmdEMy9ybVgzcGxVRVZxdEZoMTZEU3AzbjZMN3RBTlNzVzN3NVpJVkNnWmRmWUluektKVTNkMlg0eGJNbldidjRGN1NPT3ZvT2U2TFFlU2NYTjhhLzlobk9icFZUQmowNTRYS3g1ODZkdENiVUE2dGQrNERCUDdnNjUwNkdjKzVrT08xNkRDeDI3TVV6SndFSXJoNWE0UmdyMjhWTFViUnNiSjhQMSs1MkNvVUNuVTZEVHFmQng2djB4TExaWWlFOUkrdGE0amdsbmVTVU5KSlRyeDJucEtXVG1KUkdZbkxwMnhIazV1WVJGUk5QVkV4OHNYMnF1THNTNE85Sm9LODNBZjVlQlBwNUVlRHJSYUMvRnk3T2VsbDVMSVFRNG82eDhwOGRET3JmOTU2cFhIUXZVams0TUtoL1gxYXMzOGxMZGtvTy8yL3F0MXlKVCtMdHlhUHBITmJVTGpFSUlZUVFRa2h5V0FoaGs1ZHJMV1VVZnVBQVc5YXZ4ODNEdzVaZ05adk5ITmkxaTlXTEY1T1JuazdISGozSXk4dGp5N3AxN051K25WNERCOUtxZmZ0U1B3UytIQnZMbm0zYnFOdW9FVlZyRkN5Zlc5UnFwMmIzM2NmYXYvOW0xNy8vMHExdjN3SUo1MXAxNjFLdFZpMVNrcElLak9uUXJadHROVzllYmk3cmxpMGp0SDU5NmpjcGZnL1ZnN3QzYzNEMzdwSy9RY1hJVDhTNnVMcmEyazcvSnpuNzMrUHlhdDZtVFpuN25qMTVrck1uVDVaci9yNFBQb2gvVUJBN05tOG04dXhaSEhVNkdyZG9RZGY3NzhjL0tLaFEvNVpoWWZnRkJMQjU3VnJPUjBRUUdSR0Izc21KcHExYTBibDM3eUxIbE1lQTRjTXhtODJjREEvbjR2bnorQVVFVkdpK08wSDkwR3I4dkdCZHBjOXJzVmpZdlBJUDZqZHZpMjlBVmR3OXZSazA2amwrbnpXTjd6OTVqV2RlKzVRTFowN3c1ODlmb0hOeTVySG4za1JaeWdkaUNaZGppRGgyRUlDc3pQUmkrMmwxZWw3NTVLZEt2Wi95MnZIUGNzd21FL2MvK2dUdW50NUY5bkgxOEt5MDYrMzVkdzBkZWcwcVZGNDYrc0laVG9YdkE2Qko2MnNWREpxMjdzeTVrK0dFNzk5T2RPUVpBb3RZaVowVUg4ZVJ2VnNCYU5HK2U0WGljM0JRWVRJWk1XUmxWbWllNngwNWRweFJEM1lzdmFPNDZaUUtCVzR1VHJpNU9GRXQySy9Fdmtham1ZVGtGT0lUVXJpU2tNS1Z4R1RpRTVLdHJ4TlNTRWhNSmptMTVCWHRBRWtwYVNTbHBISDBST0hWeDA1NlJ3TDh2QW4wODdRbWpmMjlDZkR6Sk5EUEc4OHFiaWdsY1N5RUVPSTJrWnVieCtZZGg1ZzcreWw3aHlKdXNwN2RPalA2NlQrWk1HWVFHczNOMlJxcUpPY3VSRFByazBuVXFsNngvek1MSVlRUVFsU0VKSWVGRURhSDl1NEZJREUrbnZ2YXQ2ZmYwS0drSmlkemFPOWVkbS9aUWxKQ0FscEhSNGFNSE1sOTdkc0QwTHBEQi81ZXNJQy81czFqMTVZdERCd3hncENheFpmZDhmYjFaY1FUVCtBWEVJQXhMdzlEVmhaNkp5ZHljM001ZC9wMG9STEpEaW9WZ3g1K0dGZDNkOVJxTmZ0MjdDQXI0OXFIMWJYcjFVT2owYkJsWGVHazJ0YjE2NG02Y0lIVTVHVHFOR2hRcUUvSG50ZkszZnI0KzFPM1ljTUM1MDhlUGNxVjJGamJzZGxzNXZjZmYwU2owYURXYUZBcUZNUmZ1Y0xwWThmUWFMWFVyRlBIMW5mYTdObkZmZy9LY3I0aTZqWnNTSy9yVmxublc3dDBLU2VQSGkxeWpFS2hvRzNuemtYdU8xeWNvR3JWZUhSYzJmZG9MYzg5Ni9SNkhucWk4Q3JQdTFtUXZ6ZG1ZeDdSTWJFRUJ2aFh5cHdKbDJOWStOMW5uRDk5bE9BYWRXeXJoRnUwNjBaY1ZDU2JWaXpreTdjbllNak1RS04xWk16RWQvSDBLZjNhNjVmTXM2MDQzTGg4SWJVYk5LZEczVWFWRW5ObEMrcytnTXlNTk1LNmxWeXBvTElrWG9ubHgrbHZNdlNKaWJidlpjU3hneXlZL1NsbXN4bi80Qm9GOWtxK3IzTnZkbTFhU2N6RmMzejN5UlFHUGZZc2pWcTJ4MEdsd21LeGNQYkVZUmI5K0FWNXVUblVxdCswUUdMNVJsVHg5aU0rTG9yOTI5YlRQS3dyV2tjZEdXa3BPTHVXcjl4eHZxam9HQ3htNDEyMTUvQzlRcVZTNHVkZEJUL3Y0c3U2NStibUVaK1VSbnhpa2kxcGJFMG1KM0U1UHBuWUswbGtaK2NVT3o0eks1dUljNWVJT0ZlNEtvSkdveWJBMTVOcXdYNkVCUHRSTGRpZmFsWDlDUEx6UWFXU3NvcENDQ0Z1clozN2psR25kbTI4UEcvdWRpZkMvcnc5UGFsZHN4YTc5aCtuWTl2aUh5Q3ZiRGxYSDhZZk1iQ3JKSWFGRUVJSVlYZVNIQlpDMkxpNHVhSFQ2eGs2YWhRMVFrUDU0WXN2dUJRWmljVmlRYVBWMHE1TEY3cjA2Vk9neExCL1VCQlBUNTdNdmgwN1dQWFhYM3o3NmFkTW1qb1Y3MkpLQ2l1VlNwcTBiQWxBYWtvS0g3N3lTb0h6alZ1MEtEVG0raFcvVzlhdjUzSk1UTG52YmMrMmJZWGFyazhPQjFhdFN0OEhIeXh3UGowdHJVQnlXS2xVRWhzVlJYeGNYSUYrVmJ5OGVPRGhoM0Z5TG5vdjBGdE41K1JFUUhEaEVsazZKeWM3UkNQS1NxRlEwTHh4S1BzUEhhbHdjdGlRYVgyQVl2cHI0OGpMemFGZWsvdndEU3hZbHJ4bXZjWnNXN2VVckF6cnl0ODZqVm9TVkwxMnFYTkhIRHZBZ1IwYkFCangxUDlZUFBkcmZweitCZzg5L1FvTlc0UlZLTzZQSmoxT2JvNmh3REhBbE9semJuak9xalhyTUhMQzYrVXViVHZ0NVRFM2RMMU85ei9JemcwcitHalNLTnc4dk1qTnpiYjlmcmg3ZWpQcWhiZHdjTGoyOWt1bFVqUG1wZmY0NmYvZUpPYmlPZWJOK0JDMVJvdXpxenRaR1dua1pGdS9IN1hxTjJIVTgyOVZ1RVJ2MjI3OVdQYmJMQ0lqanZQMitLRTR1N3FSbHBMRUozTlczOUI4Qnc0Zm9YbmpVQ2tkZkpmU2FOUlhWLzBXdmJyZVlyR1FuSnBPZEd3Q01YRUoxcStYNDRtS1RTQTJMcEcwak9KWHFPZm01aEY1S1k3SVN3WC9UWFZ3VUJMczcwTzFxdGFFc1RWeDdFZWd2emRxbFpUNUZFSUljWFBzM0hlTXpoM2EyenVNMjU3RllzRmlOcGRhYWVoMjE2VmpPM2JzMjNkTGs4UDUyM1MwYWRHd2xKNUNDQ0dFRURlZkpJZUZFRFoxR3pia2xROCtRS2ZYQTlDbVV5ZlVXaTFOV3Jha1NjdVdPT3AweFk1dEdSWkcvU1pOT0xKdlgrSEVzRUtCVXFua3Y2a0ROM2QzT3Zic2lTa3ZENFZTaVllbnAyMUZjbkZlZXZ2dEc3bTFFcjM4M250RjdwazhZc3dZUm93cG1DQ2E5TTQ3NU9YbWtwZWJpOGxrUXFWV283L0ZTVmYzS2xXSzNYLzQxUTgvTExUNk9sLy9ZY1BvTmJENFBVMkYvYlZ0MllBVkc3WXg0UDVlTnp6SGljTjd5RWhMQWF5Snh5R2puNmRsK3g2Mjh4SEhEckp4K1VJaWpoMEFvRzZUVmx3OGU0b2plN2R5OGR4SnV2UWRScXVPdmRCb0MvOU1KRjZKNGJlWkgyT3hXR2pTdWhNdE8vVEEyZFdkT1Y5T1pjNFg3MUNuVVV2YWRMMi94SDJJUzVKNEphYkU0eHRWMUwyVUpqNDI2b2F1RlZTdE5zKy84eFdyRi8zTW1lT0hNT2JsNGUwZlJLT1c3ZW5TYnhnNmZlR0hTTnc5dlhsKzZ0ZnMrWGNOaDNmOVMyelVlVktURTlBN3VWQTl0Q0V0Mm5XamFkc3VsWktBemQ5UGV1ZkdGU1JkaVNNelBZMnFOZXFVTXFwNG03WnNaMENQd2cvMWlIdURRcUdnaXJzclZkeGRhVlN2UnFIejZabFp4TVFtRWgwWFQzUmNBakd4Q1VUSHhSTVRsMEJpY2xxUmM1cE1aaUtqNG9pTWlnTU8yZG9kSEpRRTVTZU5nL3lvVnRXZjJ0V0Q4UGZ6bFBMVVFnZ2hLc1Jpc1hEZ3lHa2VmK3pPcTF5VWtaYkNubi9YMExIM1lGUnFUWVhuV3pEN1V3N3MyTUFuYzljVWVmNzNXZE00c0dPTkttbWZBQUFnQUVsRVFWUWpuLzFhc0NyWC9HOC9Mcks5S04rOE54RVBMMThlZWViVkV2dk4vdmhWTkZvdG95ZE9MZnNObEZIekpvMlorOXQ4MnpaYXQwSjZwdldoeityVktxZEtsQkJDQ0NGRVJVaHlXQWhSUUg1aUdLQkYyN2EwYU51MnpHUDFUazYwNlZTNDVHbTFtalg1Nk50dml4elRkOGlROGdkWnlUeDlmTXJjVjZGUW9ORnFpMDNBM2dvZHVuZW5RL2VpOXgzMThDeCs3MVFuWitmYlpuV3pLRnJibGcyWVBtc2hDWWxKTjF6U1RxVlNvMUFvcUZHM01ROC8vUXB1VmJ4SVMwbmk0STZON04yNmpyaW9TQUQ4Z3FyUjc2RW5xZHU0RmVtcHlTejlaUWFIOTJ4aHlTOHpXTDNvWnhvMEQ2Tmh5ekNxMTJtRXM0c2JsMk11OHNPbnI1T1Jsb0tMbXdlRFJrMEFyTW5sWjkrWXpzTHZwM01xZko5dFgxMkFIRU1XSDAxNkhLV0RFcVh5MnVvQ3M5bUUyV1RHWk1yRG1KdExwNzVENmRKM1dKaytUQ3BMbjhwUTBuVW1qK3haN0RrQTM4QVFIbi94blhKZFQ2VlNFOWF0ZjduTFg1ZjMrNkZRS09qWWV6QWRldzh1MTdpaXhDY21FbkgyREcyblBGYmh1Y1RkeWNWSlQ1MWFldXJVS2x6TndtREk1VkxNWlNLajRyaHdkUVh4aGFnNFl1SVNiV1hycjJjeW1ia1FaZTN6NzNYdFRqcEhhdFlJSkxSR01MV3FCMUtuUmpEQmdiNDRPRWhwYWlHRUVHVVRGUnVQVXFXdWxLMWRWdjN4RTJrcGlSV2FZOFJUL3l0VFA0dkZ3cHd2cHhKNStoZ1J4dzd5eE9UM1Vha3F0b2V1Mld6Q2JEWlhhSTdTUko0K1JtWjZhcW45THAwN2lWYW5MN1hmalFnS0RFQ2hWQkVkbTBCUWdQZE51VVp4bkhUbGYzQlZDQ0dFRUtLeVNYSllDQ0dFdUUxb05HbzZoelZsM2NiTlBEejB4cEozdFJzMFk5eXIwNmhacndsUjUwOHo1OHVwUkowL2JVdTJoTlNxUjhjK1EyamNxb1B0S1hrWE53OUdQdmNHSGMrY1lQM1NlWnc2c28vOTIvOWgvL1ovMERycStOL0gzNU1RRzBWSzRoVlVhZzJQdi9nT3ppN1h5c3NIMTZqRHBBOW5jK0xRYnNMM2JTYzZNb0wwMUdSeWM3SkpTYnFDeVdnc01lYlFCczF2NkY2RmZhM2JzSmxPYlp1aVZzdmJTVkYrT3AyRzBKckJoTllzbURqT3ljM2pVdlJsTGtSZDVzS2xPTTVmc2lhUG8yUGpNUmVSTk00MFpIUGsyRm1PSER0cmE5Tm8xTlFJQ1NDMFJqQzFhd1JTdTNvdzFhdjZvZEZVN0FOeklZUVFkNmZqcHlOcFZMOWVwY3dWdm0vYkRWZWd5VmZXNUxCQ29XRHM1QS80NGJQWGlUaDJrTDkrK3BMaFQwMnUwTFgvS3lYeENtdittbXM3dm5EbUJBQUx2dnUwUUwvaTJzdDZMMFV4bTgwM2RWVnY0d2IxT1hiNi9DMVBEZ3NoaEJCQzNBN2swendoaExpSFRaczkyOTRoaVAvbzF5T010ejZkeS9EQkEzRzR3YjI4YXRWdkNrQkFTRTFNSmlQT3JoNDBhZDJSVmgxN0VoaFNxOWh4SWJYcU1YYnlCOFRIUmJGM3l6cU83TmxDcnlHamNQZjB3ZDNUaDc0anhoSlVyVFlodFFwL2VLWlFLS2pmckEzMW03VXBjbTZMeFlMWmJMSWxxUlVvVUNnVUtKVEsyMnEvMnRCR0xjaElUU214VDRQbVlUaTd1ZCtpaUc1UFJwT0pKY3RYOHQ3TGo5czdGSEdYMFdyVTFLb2VSSzNxUVFYYTgvS01STVhHRTNreGxzaExjWnlKakNiaVhCVHhpWVYvWG5Oejh6Z1pjWUdURVJkc2JRNE9Ta0tDL0toVE01ajZkYXJSc0c0TnFnYjVTa2xxSVlRUVhJcTZURWpWd2xVdUt1SkdxdDFNZTNsTXVSUExqam85WXllOXo1ZHZQOGZlcmVzSWJkU0NabTI3bFB2YXhURmtaWEprejFiYnNkR1lCMUNncmFUMkNpV0hUU1lVaXB0WENhUnFjQkJSMFZkdTJ2eENDQ0dFRUxjelNRNExJWVFRdDVIUW1zRlVEZkJpelQrYjZOdXI2UExoWmVYZ29PS1oxejdGVWVkVXJnU3N0MThROXc4YncvM0RDdTY1M2ZuK29UY2NpMEtod01IaDluamIwZStoSjNGeWRpM3kzTkF4TDVZNmZ2VEVkeW81b2p2UDJuODJVaTNJdTlDcVR5RnVGclZhUmZXcS9sU3ZXckRrWjNKcUJtZk9YK0wwdVdqT25MdEV4TGxMUk1jVkx1ZHBNcGs1ZHlHR2N4ZGlXTDF4TndCT2VrY2ExS2x1U3hiWEN3MUI3MmkvYlNPRUVFTFl4OFdZSzNUdmV1ZFdzbkhVT3pIeXVUZjQ4cTBKTFAxMUpuVWJ0MExuVkRuYkNma0hWK2ZESDViWmp2UDNGcjYrcmFUMnNscjY2MHl5TXRJS3RKbE1SakxUVTVuLzdjZUYrajljeW43RlpWRTFLSkNObTQ5VmVCNGhoQkJDaUR2UjdmRXByUkJDQ0NGc1JnN3R5U2N6RjlHblIxZVV5b285TGEvVHl6N1QvMVdSSkxld2x2ajc3WSsvZUdYOE1IdUhJZ1FlYnM2MGFscVBWazJ2VlRUSXlEUndKaktLaUxQUlJKeTdSTVM1S0M1R1h5NVVsam96SzVzOUIwK3c1NkMxRktaU29hQjZTQUFONjFhalFkMGExQSt0VG9CdmxkdXF1b0VRUW9qS0Z4MmJRRkJnZ0wzRHFKQ0FxalZvMjYwZjI5WXRaZTNpWDNoZzVQZ3lqMTI5NkdmYnl0L295RE1BTFAvOU85djUvZzg5WlhzZFVycytack9wMEJ6RnRaZFYrTjV0cENZbkZHclB6Y25td0k2Tmhkb3JJemtjRkJoQWRHemhhd29oaEJCQzNBc2tPU3lFRUVMY1poclZxMEdncnp1TGxpNWorT0FIN0IyT0VBVXNXcktNUUY5M0d0YXJidTlRaEoxa0dyTDVZK2xHdHUwSkorWnlJdG5aT2ZZT3FWS1lMUmJPUmtaek5qS2F2OWRzdDNjNFFvaGJ6TkZSUzRDdkorM3ZhOFN3QjdyaXBITzBkMGppRnNuTU11RGlVcmtQVkU0ZTJiTkM0N01OV2FqVkdoeFVaZi9ZTGlVcEhvQ2RHMWJRb2RjZ1BIMzhTeGxodFhYdEVuSnpzZ3UwL2J2cVQ5dnIvZzg5eGVaVmkyekhRZFZEQ3h3WDFlN2s3RXFyanIxczUvNzcvWWlQamJLMXFWUnFQdjU1WmFINS92ZFlMN3o4QW5ubGs1OXNiVGRTZXJzNHJpNHVaR1lhS21VdUlZUVFRb2c3alNTSGhiaUx6RjI0eHQ0aENDRXF5WE5QRE9IWktWL1FyVk5IdkR5cjJEc2NVWW9iMlZmdVRwU1FtTWk4aFl1WThmRkVlNGNpN0dUL2tkTjhPbU0rbCtPVDdSMktFRUpVcXV6c0hGdjUrYldiOS9DL1p4K21SZU5RZTRkbGQwYWptWnk4WEhKejhzakp6U01uTjVmYzNEeHljb3prNU9XUmszUDFPQzhQazhsTVhwNEpvOG1JMFdqQ2FES1RsNWVIT2IvZGJMSzJYLzJWWnpSaU1wbklzN1VaTVpyTTE4WWJ6UmlOSnN4bU0yYUxHWXNGTEJZTEZyT2x3TEhaYk1GQ2Zyc0ZMRmpQbXkzVzg0REZiTVppKzJyQmJMNDZsOFdDM2xHTFhxZXIxTy9iZloxNmwzdk1rYjFieWM3S0JPRHc3bjladWZCSGVnMGVTYnNlQTBzZGF6SWFpVGg2d1ByYVpHVDkwbmxsM3U4M3Z4UjBjc0psUHBnNEVpajgzbmJGNzkrWCtUNEF2UDJEQ2lTSHZmMkRiSy9qWTZOd1VLbW80dTBIZ0VxbEtUUSsvL2RHcFZLWDY3cmxvZGZwaUU5T3BmL0lLVGZ0R3RmTHlNeTZKZGNSUWdnaGhDZ0xTUTRMY1JlWnMzQzF2VU1RUWxTU1FIOHZIdWpkanM5bnpPS0R0MTZ6ZHpoQ0FQRDVqTmtNNnRPZVFEOVBlNGNpN0dEL2tkTk1mbWVHdmNNUVFvaWI3bko4TXBQZm1jSDBxYy9Tdk5IdG55RE95ek9TbFoxRFZsWTJodXdjTXJPeXlUSmtZekRrMk5wdFh3MDU1T1RrMmhLNzFvU3ZrZHpjUEhKdDdYbms1T1dTazJQRWJEYmIrL1p1dXB5OFBQUTZmYVhPT1d6c1MrVWVFeGhTazh4MDY3NjdsODZkSWlzampieTgzREtOUFJXK2o1eHNBelhyTmliaGNnd0hkbXlreHdPUGxubjFNTUN4QXp0TFBPL3RIMVJnRlc5eGlsbzFmZjI0eVNON1VzWGJyOFM1OG5LdFZVbFU2c0tKNDhxaTArc3dtOHlTdEJWQ0NDSEVQVW1TdzBMY1JUWXQvdExlSVFoeFYra3krQVdhTnFobHQrcy9NcVFIejA3NWdpVXJWakdvMy8xMmkwTUlnQ1hMVnhJWEY4MmJMOGllemZlaVRFTTJuODZZYnp2MjhmYmltYkdqYWRxb0laNVZQT3dZbVJCQ1ZJN0VwR1FPaFI5bDV2Yy9FNTlnM1lmMGsyL204K01Ycjk3VUV0TW1rNW1NTEFOcDZabGtaQmhJeThna0k5TkFXbm9XNlpsWnBHZGtrWmxwdUpyY3pTRXIyMEJXVmc2RzY0Nk54cnMvZ1h1bjBHaXNmMWF1eEZ6Q0p5QzRYR1B6Vndobkc3STRmbWczQUtFTlc1UnA3TzdOMWlwaXpjTzZrcFdWd2NvRlA3Qnh4VUtHam5teHpOY1AzN3ZOOW5yTG1zWFVxTk9Jb09xMWJXM1pXWm5zM0xpaXpQTlZSSDZaYTQzMjVwWjNkM0JRc1A2UEwyN3FOZkpOZk9zYkRoMk51Q1hYRWtJSUlZUW9qU1NIaFJCQ2lOdVVXcTNpN2NtamVlN1Z6MmxZcnk2MWE5YXdkMGppSGhWeDloeHpmcDNQMXg5UFJLMld0NC8zb2orV2JyU1ZrdmIyOHVLbm1WL2k2dUppNTZpRUVLTHllRmJ4b0Z1bkRyUnEzcFRSejd4QWZFSUNsK09UK1dQcFJrWS9WUHBEZW1hTGhmU01MSkpUMDBsSlRTYzFOWk8wREd1Q055TTlpL1JNYStJM1BTT0w5QXdER1JsWEU3K0c3RkxudGljSEJ5VmF0UnF0Vm8xV3EwR3IwYURScU5GcVZWZmJOV2kxR2pScUZXcVZDcFdERWdlVkEyb0hGU3FWRXBWS2hZUEt3ZnBhNllCS2RkMHZCd2RVVjhmWXZxb2RVQ256eDFyUEs1VUtsQW9sQ29VQ2hRS1VTaVVvc0xZcFFZRUNwVktCUXFHMG5sY29VQ2dWS0xqNlZhRkFDU2lVU2hSWHZ5cXZ6cVZRS0JqNDJHdGtHYklxNWQrMW12VWFFMzNoRERQZmY0a2E5UnFYdXl4eWJtNE9rYWVQa1pHV1FuRDFVQUtxbHY3K1B6VTVnUk9IZDZOU2EyalVxajFLcFFNYi9wN1B2cTNyNlBuQW83aFY4U3AxanNRcnNadzdGWTdlMllXc2pIUjIvTE9NamN0K1o4TGJYK0xsR3dCQWVtb3lmLzM4VmJudTUwWmxabGhYVUR2cW5HN2FOUXhaQnZTT2xWdE9YQWdoaEJEaVRpR2Y3Z2toaEJDM3NVQS9UMTRjTjVUWHBuN0F6UC83Qkc4dktlY3JicTM0aEVTbXZQTStMNDRiS3VXazcySGI5b1RiWG85L2NyUWtob1VRZHkxWEZ4ZkdQem1hcVI5OUNzRG1uWWRvM2J3ZXlha1pKS2VtazV5YVFXcHFCaWxwNlNTbldOdFMwcXh0Wm92RkxqRTdPQ2pST3pxaTEydlJPV3JSNnh6UjZiVG9kZGJYZXAwV3ZhTVduVjVuL2FyVEZFanNXbCtyckVsZnpkVTJyUnF0V28yRGc5SXU5M1FyNmZWYXNneUdTdm0zcmZlRGo1TnR5T1RvL2gwYzJiTzEzT01WQ2dVNkp4ZWFoWFdsLzBOUGxXbk01cFdMTUp0TU5BL3JpdDdaRllDdzdnUFl1SHdCNjViOHl0QW5KcFk2eCs3TnExRnJ0TlNxMTVRamU3Y3lldUpVdm5ybmVYNmMvZ2JQdjJOTkNGZWtySFI1cFNaWlYrL3JuVy9lKzQwc2d3RzlUbnZUNWhkQ0NDR0V1SjFKY2xnSUlZUzR6WFZzMjRTNCtDUW12ZllXTTZaUHc4WEYyZDRoaVh0RWVub0dMNzMyRmtQNnRxZGoyeWIyRGtmWVVjemxSTnZycG8wYTJqRVNJWVM0K1pvMGJHQjdmVEhxTXM5T3VYbGxaNVZLSlM1T09seGM5RGc3NlhGMTF1UGlyTVBGU1krTHN4UE96anFjbmZLVHV0ZVN2VHBITFhxOUkzcEhMV3ExQ29WQ2NkTml2TnM1NlhXa3AyZmc1K05UNGJrMFdrZUdqWjNFc0xHVHlqVXVOU2tCcFlNU0Y3Y3E1UnFYbnByRXJrMnJBT2pRYTVDdHZWT2ZJV3hmL3pkN3Q2eWxRKy9CK0FXR0ZEdEhUcmFCblJ0V1VMOVphNVJLQndCOEEwTVk5TmdFZG01Y2dURXZEN0R1QTN6MnhPRnl4VmNXSlNXVDkyNVp5OTR0YTRzZGMxK24zamUwdnpOQVdubzZUazZ5Y2xnSUlZUVE5eVpKRGdzaGhCQjNnR0VEdXBDVW5NYWsxOTltK2dkVEpVRXNicnIwOUF3bXZmNDJiWnVGTW14QUYzdUhJK3dzT3p2SDlscjJHQlpDM08yOFBNdVhvTXZuNnVLRWg1c0xIbTR1dUxrNVdSTzlUbnFjWGZTNE9PbHdkWGJDNVdyeTE5bFpqNHV6SHIyalZoSzdkaGJvNzBWVWRJeGR0M0I1NzRXSGNmUHc0czJ2NXBkcjNQTDUzNUdYbTBQRGx1MElES2xsYTNkeWNhUFQvUSt5YnZHdkxKbnpOVSsvOW1teGY4NjJybDJDSVN1RGxoMTZjbUQ3Qmx0N3l3NDlhQjdXRmFXRE5XR2NraGpQdHgvKzd3YnVybVROdzdvV2FqdDVaQjlaVjB0TE4yamVGbTB4NVorcjFhNS93OWVOaW80aDBMLzBrdHRDQ0NHRUVIY2pTUTRMSVlRUWQ0aW5IaHZBOTc4c1oveWtWL2kvRDkrVkV0UGlwb2xQU09TbDE5NmliYk5Rbm55c3Y3M0RFVUlJSWV5cVhtZ0lIbTR1dUxzNjQrSG1qTHViQ3g3dUx0YXZiczY0dXpuajV1SjhUNVJndmh0VkRmRGhZbFQwRFkrUE9IYVF4WE8vcm5BYzZXbkpUSHQ1VEtIMjRrbzVSeHc3eUlFZEczRndVTkZuNk9oQzV6dmZQNVRkbTFkejl1UVI5bXhlVGVzdWhmZk96a3hQWmRPS2hYajYrQlBhc0VXQjVEQmdTd3dEZUhqNTh0anpiMW9QTEJhK2ZQczVHalFQby9zRER4Y1k4K1ZiRTBxOTErczkvTXlyQlk2ek10SjU5N2tSS0JRS0xCWUx0UnMwbzMzUEI4bzFaMWxjaklxbWFrREZWNHNMSVlRUVF0eUpKRGtzaEJCQzNDR1VDZ1hqUmczQXcyTVR6MHo4SHgrOTg0WmRWemlJdTFQRTJYTk1lZWQ5SHV6YmdhRURPdHM3SENHRUVNTHVabjU4WTJWcnhaMGhPTWlYZlVjdTNmRDRuR3dEOGJGUkZZN0RiREtWZVo2TXRCUituelVOZ001OWgrSWJVTFZRSDQzV2tRR1BQTTJ2WDcvUHN2bXpxVkczTWQ3K1FZWDZLQjBjNk54M0tFcGw4UTgzZlB6VENoUUtKUTRxNjhlSTJWbVpBUGo0QnhGY1BiVEl2cVhKemNubTdJbkRuRHl5ajY3OWgrUG1ZVjNGdTJYTlh4aU5lYlJzMzRNekp3NnhlZFVpMm5TNUg1VmFVK3FjNVhIeFVoUXRHd2RYNnB4Q0NDR0VFSGNLU1E0TElZUVFkNWhoQTdyZzUxMkZTVlBlWVBUSVJ4alV2Nis5UXhKM2ljWExWakpuM253bWpoc3Fld3dMSVlRUTRwNVFQN1FhUHk5WWQ4UGpHN1lJNDdOZkM0NC90R3N6VVpFUjlCMCt0a3hsd3llUDdGbm1zdEltbzVGNU16NGdMU1VKdjZCcTlIamdrV0w3TnJtdkl3ZWF0K1hZZ1ozTS9lcGRKcnoxQlk0NnZlMjhXcU9sOTVCUnRPN1VwOGp4ZTdldUl6bitjcUgyck14MEFLSXZubVhkNGwrTHZYN1B3U092eFcweWN2SE1TUUNTcnNUeDV0T0RNUm1OQUxUcVlMMy8rTmdvTnEvNkU0VkNRZWQrdy9BSkNHYlZIeit4ZnVsdlJhNk9yb2dqeDQ0ejZzR09sVHFuRUVJSUljU2RRcExEUWdnaHhCMm9ZOXNtMUt3V3lOVHBjOWgzOERBVG54MkhsNmVVbVJZM0ppRXhrYzluekNZdUxwcHZQcDVJb0ovOFdSSkNDQ0hFdlNISTN4dXpNWS9vbUZnQ0Evd3JQSi9aWk9LZnBiOFJGMzJCS3pFWGVXVDhhOFh1bVZ2dXVjMW1mcHY1RVdlT0gwYnJxR1BVQzIrVnVxSjI2Qk1UdVhqMkpIRlJrY3o1NGgzR1RuNi93SmgyUFFZV08zYmZsbldjUFhtazJQT253L2R6T254L3NlZDdEaDVKVW53Y2krZCt6Ym1UNGVUbVpBUFdSTEZQUURCMUdyV2tUcU9XK0FWWEl5ZmJ3QzlmdjRjeEw1ZDIzUWZnRnhpQ2g2Y1AyOVl0WmRPS2hWU3YwNUM2alZ1VmVLOWxGUlVkZzhWc2xEMkhoUkJDQ0hIUGt1U3dFRUlJY1ljSzlQZGl4a2N2TW4veFA0eCs1bmtlSFQ2VW9ZTUdsRmdTVG9qcm1jMW1GaTFaeHJ5Rml4alVwejF2dmpBVXRWcmVIZ29oaEJEaTNxRlFLR2plT0pUOWg0NVVTbkpZNmVEQTA2OS94bmZUWHVYNHdkM01lUDhseGs3K0FGZjNLaFdhMTVpWHkyOHpQeVo4M3phVURnNDhPdUYxdlAyQ1NoM243T3JPeUFsdk1Pdmpsemx6L0JEZmZUS0YwUzlPUmVma1hPcllaMTcvckZCYjRwVVl2bnJuQmR3OFBFbEpTa0NqZFdUcy96N0FMekNreURtY1hOeUlPSFlRcGRLQmVrM3VvMTdUMXRSdjFocDN6MnY3L2VibDV2RFQvNzFGN0tYeitBV0cwSGZFV0FDMGpqb0dqWnJBM0MvZjVaZXYzbVAweEtuVWJ0Q3MxTGhMYytEd0VabzNEaTNUcW00aGhCQkNpTHVSZkhvc2hCQkMzTUhVYWhXamh2ZG14a2N2c20vL0xoNTljandyMTY3SGFETFpPelJ4R3pPYVRLeGN1NTVIbnh6UHZ2MjdtUEh4UkVZTjd5MkpZU0dFRUVMY2s5cTJiTURtcmRzcWJUNW5GemVlZWUxVHF0YXNTOHlGc3l5WS9VbXhmZk5MSzFOQ25qSTFLWUZ2UDN5WjhIM2JVQ2dVakhqcWY5UnJjbCtaNDZsUnR4RkRuNWlJUXFIZzNNbHdwcjgramxQaCs4bzhQdC9wOFAzTS9HQXlKcE9SUjU5OW5hZGZuVVp1am9GdjNuMlJuUnRYWUxGWUNvM1JPdW9ZLy9wMDN2MzJUNTZZL0Q1aDNmc1hTQXlucFNReDgvMUpuRDF4R0ZmM0tveCs2VjAwV2tmYitVWXQyOU9oOTJCeWM3TDU0YlBYMmJwbWNaSFhLWTlOVzdZVDFySmhoZVlRUWdnaGhMaVR5U2VBUWdnaHhGMGcwTitMajk4WVIvaUpjOHo3Y3gxemZsdkFBLzN1cDJlM3puaEx1V2x4Vlh4aUl1czJiR2JKOHBWVUQvYmhsZkhEYUZpdnVyM0RFa0lJSVlTd3E3WXRHekI5MWtJU0VwUHc4cXpZQ3Q5OE9yMHo0MTZkeGg4Ly9CLzlycTZFemNrMmtKMlZpYVBlQ1kzV0VaTXhqNTBiVmdBVVczcjY1Skc5L0Riekl3eVpHYWhVYWg1NWRncU5Xcll2ZHp5dE92VEVtSmZINGpsZmtaSVl6L2Vmdk1iZ3g1OGpyRnYvRXNlWlRTWk9ITnJOem8wck9YbGtMKzZlUGp3ejVWTjhBb0lCZVBIZEdmdzI4MlArK3ZrcnRxLzdtOVpkN3FkSjYwNEZWa3FIMUtwWDVOd25EdTFtNGZmVHlVaEx3ZDNUaDZkZS9naFBuOEtydHdjOFBJNnM5RlQyYjkvQTM3L040dUN1VGZRWk91YUdWaEhISnlZU2NmWU1iYWM4VnU2eFFnZ2hoQkIzQzBrT0N5R0VFSGVSUnZWcU1PM05wemw5OWhJcjF1OWs5Tk4vVXJ0bUxicDBiRWZ6Sm8wSkNneXdkNGppRm91S2p1SEE0U05zMnJLZGlMTm42TlMyS2UrOS9EaWhOWVB0SFpvUVFnZ2h4RzFCbzFIVE9hd3A2elp1NXVHaGd5dHRYcTJqanBFVFhyY2RKOFJGOC9tYjQ0dnNXOXgrdWo3K3dUZ29IWEQxOEdUa2hOZXBIbnJqSzE3YmR1MkxtNGNYQzc3N0JOL0FFRnAzN2xOczN3dG5qdlBQMHZtY094Vk9UcllCdFVaTHB6NUQ2UEhBb3pqcW5Xejlxbmo3OGV3YjA5bTFlUlVibHYzTzMvTys1ZTk1MytMbEc4QUxVNzhwdG56MTM3L05ZdXVheFFDRTFLclBxQmZlS3JiMHRrS2hZTVM0bDNGMTkyVFR5ais0ZVBZVXkrZlA1cG5YUDBPbkw3MDg5dlhXYmRoTXA3Wk5wV0tPRUVJSUllNXA4azVJQ0NHRXVBdUYxZ3ptcFpyQlRCZ3ppRjM3ajdOajN6N20vallmaFZKRjR3YjFxUm9jUk5XZ1FJSUNBM0IxY1VHdjA2SFQ2MUNyNUszQm5TYlBhTVNRWlNETFlDQXRQWjJvNkJndVJrVno4VklVUjQ0ZHgySTIwcnh4S0FONnRLRE5xeVBSYU5UMkRsa0lJWVFRNHJiVHIwY1liMzA2bCtHREIrTGc0SEJUcnVFYldCVlBud0FzRmpOY0xZMnMxVGxSdDBrcmVnMGVXZVNZS3Q1K2pIN3BYVHg5L0hGMmRhOXdEUFdidFdieVI5K2pWQ3B4Y0NqK3ZiOXZRQWhSa1dmd0Q2NU9rL3M2MHFKOWQvVE9ya1gyVlRvNEVOYXRQNjA3OVNGODMzYU83Tm1DaDdkdmlmc2FOMjNkaVYwYlY5S3B6eEI2RGhxSnNwVHZ1VUtob08rSXNkU28yNGl0NjVieTZQZ3A1VTRNRzAwbWxpeGZ5WHN2UDE2dWNVSUlJWVFRZHh1Rk1mTmN4VGJxRUVJSUllNVNYUWEvd09QRCt6QnFlRzk3aDFJcExCWUwwYkVKSER0OW5xam9LMXlNdVVKMGJBS1ptUWF5RERsa1pSc3dHczMyRGxPVWswcWxSTytvUTYvVDR1U2tJOURmaTZvQlBnUUYrdEFndERxQi9sNG9GQ1ZzWWlkRUdYUVovSUx0OVpZMXkrd1lpUkJDM0JvZGV3K3d2ZDYwK0VzN1JpSnVwWmZmblVYWExqM28yNnU3dlVPNUxaaE5wbEtUdGhXUmxaR08zdG5scHMzL1h5dlhybWZUNW4rWTl1YlR0K3lhK1NhKzlRMkhqa2JJM3lkQ0NDR0V1QzNJOGlBaGhCRGlIcUZRS0FnSzhDWW93TnZlb1FnaGhCQkNDSEhiR1RtMEo1L01YRVNmSGwxUktwWDJEc2Z1Ym1aaUdMaWxpV0d6MmN4dmYvekZLK09IM2JKckNpR0VFRUxjcnVTZHJoQkNDQ0dFRUVJSUlZUzQ1eldxVjROQVgzY1dMWlVxR1hlYlJVdVdFZWpyVHNONjFlMGRpaEJDQ0NHRTNVbHlXQWdoaEJCQ0NDR0VFRUlJNExrbmhqQnZ3U0lTRXBQc0hZcW9KQW1KaWN4YnVJam54ajVvNzFDRUVFSUlJVzRMa2h3V1FnZ2hoQkJDQ0NHRUVBSUk5UGZpZ2Q3dCtIekdMSHVISWlySjV6Tm1NNmhQZXdMOVBPMGRpaEJDQ0NIRWJVR1N3MElJSVlRUVFnZ2hoQkJDWFBYSWtCN0V4VVd6Wk1VcWU0Y2lLbWpKOHBYRXhVWHo4T0R1OWc1RkNDR0VFT0sySWNsaElZUVFRZ2doaEJCQ0NDR3VVcXRWdkQxNU5ITisrWTJJcytmc0hZNjRRUkZuenpIbjEvbThQWGswYXJYSzN1RUlJWVFRUXR3MkpEa3NoQkJDQ0NHRUVFSUlJY1IxQXYwOGVYSGNVRjZiK2dIeENZbjJEa2VVVTN4Q0lsUGVlWjhYeHcyVmN0SkNDQ0dFRVA4aHlXRWhoQkJDQ0NHRUVFSUlJZjZqWTlzbURMNi9IWk5lZTR2MDlBeDdoeVBLS0QwOWc1ZGVlNHNoZmR2VHNXMFRlNGR6VzNobDNEaGVHVGVPM0p5Y2NvMmJOM3MyUDN6eHhVMks2dFlyN243dXR2c1VRZ2doU2lNMVZZUVFRZ2doaEJCQ0NDR0VLTUt3QVYxSVNrNWowdXR2TS8yRHFiaTRPTnM3SkZHQzlQUU1KcjMrTm0yYmhUSnNRQmQ3aDNQSE94RWVqakV2RDdQWmpGSjU1Njh4S3U1KzdyYjdGRUlJSVVvai85b0pJWVFRUWdnaGhCQkNDRkdNcHg0YlFOTjZWUmsvNlJVcE1YMGJpMDlJWlB5a1YyaGFyeXBQUHRiZjN1SGNGY0k2ZHlhc1M1ZTdKbUZhM1AzY2JmY3BoQkJDbEVaV0Rnc2hoQkJDQ0NHRUVFSUlVUXlsUXNHNFVRUHc4TmpFTXhQL3gwZnZ2RUh0bWpYc0haYTRUc1RaYzB4NTUzMGU3TnVCb1FNNjJ6dWN1MGJmQngrMGR3aVZxcmo3dWR2dVV3Z2hoQ2lOSkllRkVFSUlJWVFRUWdnaGhDakZzQUZkOFBPdXdxUXBiekI2NUNNTTZ0L1gzaUVKWVBHeWxjeVpONStKNDRiS0hzTkNDQ0dFRUdVZ3lXRWhoQkJDQ0NHRUVFSUlJY3FnWTlzbTFLd1d5TlRwYzloMzhEQVRueDJIbDZlbnZjTzZKeVVrSnZMNWpObkV4VVh6emNjVENmU1QzNGV5aUR4N2xnMHJWM0xoN0ZuTUpoUGVmbjYwN3RDQjFoMDdvbEFvQ3ZSOVpkdzRBTjc3NmlzMFdtMlI3WkZuejdKeDFTcWlJaU5SS0pVRVY2dEdyd2NlSUtSRzRkWDF5WW1KYk4rNGtWUEhqcEdVa0lBQzhBOE9wa3Z2M3RSdlVqaXhIM1BwRXYrdVhjdTVpQWd5MHRMUWFMWDRCUVRRYytCQWF0YXBVNkJ2UmxvYS82NWJ4NGtqUjBoT1NrS2hVT0FYRUVEdlFZT29WYmR1bWUvbituWWhoQkRpYmlVYktRZ2hoQkJDQ0NHRUVFSUlVVWFCL2w3TStPaEZhdjQvZS9jZDF1VFZoZ0g4VGhnaDdMMFJFRVNjaUlwNzQ5NnpqcnFxYmEzVzFmRzF0WHN2YlcyMWRkUnFIWFhVVmZmQ3ZiZmlRR1V2QVVGa1F3Z1ozeC9JS3pGQkUwQ3hldit1eTh1YzV6M252Q2RBYThpVDV4d3ZPN3d5ZVRyKzJiUUZLcFdxcHBmMXdsQ3BWUGhuMHhhOE1uazYvTHpzOFB0M001a1kxdFBWUzVld2VNNGNwTjIrRFU5dmI5amEyeU1sS1FuL3JsbURqU3RYR2p6ZmhWT25zR3plUEJRV0ZNREwxeGNpa1FneHQyN2hqNTkvUmxwS2lsYi9KWFBuNHRqKy9aRExaS2psNnd0YmUzc2t4c1ppNWNLRnVISGxpa2JmaVBCdy9QYmRkN2g4N2h4TUpSTDRCZ1RBeHM0T0NiR3hTSXFMMCtpYkhCK1BuNy80QWtmRHdwQ1hrd012SHgrNHVyc2pKVGtaY1ZGUkJqOHZJaUtpNXgwcmg0bUlpSWlJaUlpSWlBeGdZbUtNY2NON29tdUg1cGkvZEJPMjd0cURsMThhZ2g1ZHU4RFl5S2ltbC9kY1VpaVYyTHYvSUZhdjN3UVBGMXY4em1waGcyMVpzd1o5aHcxRG04NmRoU3JoaVBCd3JGNnlCT2RQbmtTREprMTBWdkJXWk8vV3JaZ3diUm9DR2pRQUFCUVdGT0NQbjM5R2FuSXlEdS9aZ3hFVEptajBkL2Z5d3ZCWFhvRzNuNThRMjdseEk0NkdoZUh3M3IybzE3aXhSbHlwVkdMWXVIRm8zcWFORU0vTnprWitYcDdRTGlvc3hJcUZDMUdRbjQvV25UcWh6OHJsNWtzQUFDQUFTVVJCVkpBaE1ERTFCUURrNStVaE16M2RnSzhRRVJIUmk0R1Z3MFJFUkVSRVJFUkVSSlhnNGVhSTd6K2VoUGVtRE1PaHcvc3g4cFhYc1hyOUptUmtadGIwMHA0YkdabVpXTDErRTBhTWZ3MkhqeHpBKzFOZXd2Y2ZUMkppdUJKYXRtK1B0bDI2YUd3ZlhUOG9DQjI3ZHdjQW5EbDJ6S0Q1dXZUcUpTU0dBY0Rjd2dMZCsvY0hBTVJGUm1yMWYvbjExelVTd3dEUXJtdFhBS1hWditWbDNmOXZxRTY5ZWhweGExdGJ1SHQ1Q2UyVGh3NGhOenNiZFJzMHdNQ1JJNFhFTUFCWVdsbHAzWStJaUloWU9VeEVSRVJFUkVSRVJGUWxqZXJWeGcrZnZJSEltQ1RzQ0R1RlY5N1lpRHArL3VqY29TMmFCaldHcDRkN1RTL3hQeVg1ZGdvdWhsL0JvYU1uRUJVVGpZNnRtK0NyOThZandNL3I4WU9wUWlGdDIrcU1CelZ2amdNN2R5STVJY0dnK1JvMmJhb1Y4L1QyQmdEazVlWnFYU3RMU2lzVkN0eTdleGQzMDlPUmNlY09BRUNoVUtCRUxoZVN1N1ZxMTBaY1ZCVFdMMStPZ1NOSHdzblZWZWNhSXNMREFRRHRRa01OV2pzUkVkR0xqTWxoSWlJaUlpSWlJaUtpYWhEZzU0VzMvYnd3ZGNJZ25MNFFnWlBuejJQRjZqVVFpWTNSdUVGOTFQTHlSQzFQRDNoNnVNUGF5Z3JtVWltazVsS1lHTDlZYjlHVktCUW9LaXhDWVZFUmN2UHlrSHc3QlluSnQ1R1lsSXdyMXlPZ1ZpblF0SEVBK25kcmhsWWZqSUdwcVVsTkwvbTVZR052cnpOdWJXc0xBQ2dxS0RCb1Brc3JLNjJZbVZRS0FGQXFsVnJYSXE5Zng4SGR1NUVZRzZ2enVscXRGaDRQSFRzV0t4Y3VSUFRObS9qcDg4L2hIeGlJa0hidDBLaHBVNGpGRHpiRExFc3VsNjhtSmlJaW9rZDdzVjU1RXRGekpUaytIbG4zN3NFL01CQlNjM09kZlc0bkpPQmVaaWJxTldvRVk1UEgveklaZWYwNkhKeWM0T0RzclBONllsd2MxQ29Wdkh4OU5YNFpJU0lpSWlJaUlpcGphbXFDRHEyRDBLRjFFTlJxTlc2bjNzWDF5RGdrMzA3SHdjUFhjVHYxTGdvS2lsQllWSXhDV1JFVUNsVk5ML21wTWpZV3c5eE1Dbk9wQkJZV1VuaTRPYUtXdXpPYU4vYkN1S0VkNE9IbXFMSDFNVlVQY1FWZlU3bGNEZ0F3MGVOOWs4cTZjdjQ4MXZ6NUp5UVNDZHFHaHNLN2RtM1lPenJDd2NrSm44NllvZFhmMGRrWk16LzVCRmN1WE1DWm8wY1JkZU1Hb203Y2dLdTdPOGE5K1Nic0hSMEJBSXFTRWdDQW1HZDlFeEVSNlkzSllTSUNBT3pldkxsYTVyRzB0a2I3KytmRmxJbVBqc2JDMmJNeDdjTVBoZTJGQUNBdEpVV3ZPWTJNak9EazRxSVJLeW9zeEorLy9nb2JXMXMwREE3V09VNmhVR0Q1Z2dXd3RiTkRJeDFiSFduMUx5bkIzMy84QVZPSkJMTysrdzVHT242eDJMMTVNK0tpb3ZEaDk5OExuNng5MmxRcUZlN2V1WVBiaVlsSVRrakE3Y1JFZE92YkYzNkJnVFd5SGlJaUlpSWlJcXFZU0NTQ3A3c1RQTjJkYW5vcDlJS1RGUlhCVkNMUmlxY21Kd05BaFIrVXJ3NzdkKzZFV3EzR3k1TW1JYUIrZlNFdUx5NnVjSXhZTEVhVGtCQTBDUW5CblpRVWJGbTdGckdSa2Rpd1lnVW12Zk1PQU1ESzJoclpXVm00bTU2T1dyNitUMno5UkVSRXp4TW1oNGtJQUhCNDc5NXFtY2ZKeFVVck9WeVJ1Vjk4b1ZjL1MydHJmREo3dGtaczc5YXRLQ29zUk1QZ1lGdzRkVXByVFAyZ0lKdy9jUUs1MmRtbzI2QUJ6cDg4cWRYSDJjMU40eGVIYTVjdm8xZ21RNmNlUFhRbWhndnk4aEFmSFEyL3VuVWZteGgrZjlJa3JkZ1BpeGRYZUYwa0VzRk1Lb1dMbXhzYWg0U2dWWWNPd2hwVUtoVjJyRitQalBSMFpLYW5JeXN6RXlwVjZhZkt6YVJTdUhwNG9DQS8vNUhyK2E4cGtjdHg2L3IxQ2hQL1JFUkVSUFQ4eWN1NUJ5c2IzVnVlRWhGUjFWMi9mQm10TzNYU2lwODVlaFFBVUxkQmd5ZDI3N3YzdDM4dVh6UUFBREczYnVrMTNzWGRIU01tVHNTMzc3K1BoTmhZSVY2N2JsMWNQSDBhNTQ0ZlozS1lpSWhJVDB3T0U1SEF5Y1VGNzM3NVphWEg2MHFJUHNxck0yZnExYy80b2JPWFlpTWpjZnJJRVFEQXVSTW5jTzdFQ2EweFk5NTRBMkU3ZGp5eVQrdE9uVkRMMXhkRmhZVUFTbjhaTWpJMlJsQklpQkFESUd4WmZmSE1HYWhVS2dRMGFJQ3N6RXlkNjdTeXNRRUFCRFJvQUxWS2hhZ2JONFMyTG5YcTFZTklMSVpTcVVUT3ZYdUlqNGxCZkV3TUxwODlpOWRtem9TcFJBS3hXSXpNakF6SWk0dFJPeUFBZDFKU2tCZ1hoMW5mZlFmYmg4NEwwdWQ3VUQ1Si9Td3FrY3Z4eFR2dm9FUXVmK2JYU2tSRTlLSklpSTVBZWtvU2dscDJoS25Fck5MenhFZEZZTXVxM3pIMGxabnc5SzFUalN1a21xQldxN0h4cjE5UnIzRUk2Z2UzcXZTV25pWHlZaHpZdGhhSGQyN0FrQWt6RU5LK2V6V3ZsSWlJQUdEWDVzMndkM0lTa3NBcWxRb0hkKzFDUkhnNHpLUlNuWW5qNm1KdWFZbThuQnlFbnpzbjNDY3pJd1BiMTYvWDJYL3ZsaTFvRnhvS2kzTG5HaWZlVHdyYk9UZ0lzUTdkdXVIeTJiTTRkK0lFbkZ4ZDBTNDBWRGdHTENzekU1a1pHZkRuVG10RVJFUWFtQndtSWkxRmhZWDQrcjMzMExKZE8vUWZNYUpTYzJSbFppSStPaG9Ba0hILzA2RzNybDFEUmxvYUFDQzRaVXZVcVZmUDRIbHpzckt3ZXNrU1dOblk0SzFQUDBWaFFRRXNyYTFoWnZiZ1RVcTFXbzJGUC80SXRVcUY5NzcrR2c1T1RzaElTNE9UcTZ2T09UOS82eTJOOW84ZmY2elJMa3RRbGlXWWQyM2FoRjJiTm1uTjQrbnRqV2tmZmdnQW1EaDlPdVRGeGZoaytuU2hyY3ZZeVpNMXRuUktTVXJDcWtXTGtCZ2Jpd083ZHFIWG9FRUFnRmVtVFJQNmJGKy9Ib2x4Y1ZxSjRUS3U3dTZvMzZTSlZqemk4bVc5dC9LdVNXcTFHaVgzenpzaUlpS2laOE9lalNzUWRmMFN0djY5RU1HdHUyRGcyQ2t3TWpMczE4a3RxeGJnUk5oV3FOVnFMUC8xYzh6ODhuZFlXdGZNTVIwUE8zOHNETWZEdG1qRXV2UWJnY1loN1d0b1JVK2ZVcWt3K0hzYWRmMFN6aHphaFRPSGRzSEt4aDVEeGs5RHcrWnREWnBEVVNMSHp4OU5Sa1phNlphbW0vNmFCemRQWDM1NGdJam9DV2dTRW9KbDgrYkIyYzBOVnRiV1NFOU5SVjV1TG95TmpURml3b1FuZW54V3kvYnRzWC9IRG14WnV4Ym5UcHlBaVlrSmtoSVMwRDQwVk9kdWRnZDM3OGJodlh2aDR1NE9TeXNyNU9mbElUVTVHV0t4V0hpdkJBRGNQRDB4ZVBSb2JGcTFDanMzYnNTUmZmdmc0dVlHV1ZFUlVwT1QwYVYzYnlhSGlZaUlIc0xrTUJFQktFMVNTdTRuV0pQaTRxQW9LWUdyaDBlbDUwaU1qY1c2WmNzMHJ1L2J0azE0SE55eXBjRnJMQ3dvd0YrLy9ZYWlnZ0s4OXRaYk1ERXh3YUk1YytEZzVJUlhaODZFaVlrSlZDb1ZybDI4aVBwTm1xQjl0MjV3Y0hKQ3pLMWJXREozTHZvT0c0WjJvYUU2NTNiejlFU2paczAwWWxjdlhCRE8zWW1NaU1DZGxCUTBidFlNdm5XMDM2amFzWEVqakl5ci9yOVVkeTh2REJnNUVuL05uNDhyNTg5ci9NS2pMemN2TC9RWU1FQXJucFdaK2N3bGgxVXFsZkNKWGlJaUlubzIzWTZQUnRUMVN3QUFXVkVoY3JMdUdweEVCQUJMYTF1bzFXb0FRSFptQmxiTSt4S1RQNXhUNDY4RmJzZEhZK05mdjBKUjh1RERhYllPem1qVXZGME5ycXJxVkNvVkNndnlVSkNYZzhMOFhCVGs1aUF2TnhzRmVUbkl6ODFHZm00VzhyS3prSnQ5RDNrNTkyQnBZNGNQWnY5bDBEMU9oRzBWSGhma1pjUFYwOGZnZFJxYm1LSkZ4eDdZK2M5U0FLWEo0cFh6djhKYlh5K0ExTnpTNFBtSWlLaGlmWWNOZzZ1bkowNGRQb3o0bUJoSXBWSTBidDRjb2IxN0cvd2VrS0c2OXUwTEkyTmpuRDEyREtuSnliQ3hzMFBQQVFQUXZsczNuY25ocm4zN0lpSThIQmwzN3VCT1NncXNySzBSRkJLQ0R0MjZhVzFOSGRLMkxWemMzSEI0NzE3RVIwY2pMaW9LRmxaV2FOeXNHWUthTjMraXo0dUlpT2kvaU1saElnSUFOQ2hYYVpvVUh3OEFpSTJLUXRhOWUzclAwYnhOR3pnNE9RRUFHamR2THN4NVlPZE9ITnk5RzFQZWV3OGV0V3BWZW8yWHo1NUYydTNiR0RaK3ZKQ2dIVHBtREpiLy9qdkN0bTlIMXo1OXNIYnBVa1NFaDhQSXlBaGozbmdEQUZBN0lBQnRPblhDOXZYcllXeHNqRllkTzJyTjdlcmhnZERldlRWaUdXbHBRbkw0ME83ZE1KVklNSERVS0ZoWWFyOUp0WFBqUnEzdHJ5dXI3SXljbk94c0FLVko4ZlRVVk9GNjd2MTRXV1YyR1I5L2Y0UHZWYllOOVZmejVpRWxPUmtIZHU1RVFrd01sRW9sbkYxZDBhSmRPN1RxMkJFaWtVaHJiTWFkT3ppeWR5K2liOTVFYms0T0pCSUpQTDI5MFRZMEZJRU5HMVo0cnk5KytRWDdkK3pBdWVQSElaUEpIbmtXYy9rMnQ1Z21JaUtxR1lkMlB0anVVU1FTb2RldzhaV2FKN1QvU01UY0NCY1N6WEczcmlIczMxWG9NV1JjZFN5elVncnljckRpMXk4MEVzTUFrSjJaamowYmw2UFhzRmRxYUdXbFd5MFh5NHBRTEN1RXJLajBUL0g5UDBXRkJaQVZGYUNvSUI5Rmhma29LaXhBVVVFZUNndnlVRlNRajhMOFBNaUtDb1JrdkQ1a1JZVW96TStGdWFXMVh2MHowMU1RY2VtMDBBNXUzUVdPcnBWTExIVHE4eEtpSWk0ajh1b0ZBTUM5akRTc1gvSXp4czM0dEZMekVSR1JwdksvVDdmdDNCbHRPM2MyZUp3K2NRQXdsVWgwWGhlSlJPalNxeGU2OU9xbDEzemQrdlZEdDM3OTlGb25BTlNxWFJ0akowOStaSi9LUEI4aUlxTG5FWlBEUktTbExEbDg2Y3daZzhiVkRnZ1Frc01pa1FqR0ppWUFTczhJQmdBalkyTWhWcmE5dEw2TVRVelFwbk5udUhwNG9IWkFnQkFQYk5RSVl5ZFBocTI5UFJiOCtDUFNidDlHOXdFREVCVVJnVldMRm1IUXl5OGpwRzFiOUI4eEFrYkd4dkQyOHpQb3ZnQnc0OG9WeEVaR29sT1BIam9UdzBCcFpVWjFKWWZMempzdU8rczRMaW9LS3hjdTFPcTNjUFpzalhaVmZwbTVldWtTTnE1WUFVdHJhM2g2ZXlNM0p3Y3BTVW5Zc25ZdGJpY21ZdWpZc1JyOUk4TERzWHJKRWloS1NtQmpad2NmUHova1ptY2pNaUlDa1JFUjZOYXZIN3IyN2F2elhvZjM3c1dwdzRmaDVldUw3SWMrZktEdldjMUVSUFQ4ZVhlTWZtZU1pc1ZpbUpsYndOekNDcTVldnZEMkMwUlFxMDZ3ZDNSNVl2ZDhsTzZEeHFENzRERUd6emRuMWI1S3I4Zll4QlJtWmxKWTJ6dkN5Y1VEbnJVRDRGKy9DVHg5NnVqOFFGZFYzTHQ3QjFmT0hoWGFUVnAxZ3B0WDdVck5KUktKTVB5MWR6SG53OWNoS3l3QUFPemZ1Z2FObXJlRHU3ZmhyOUdxU2w0c3c5S2ZQc2E5dTNkMFhqK3diUzFjUGJ3UjNLWkx0ZDg3T3VJeWp1MzlGL0ppR2VURnhTaVJ5eUNYRjBNdUswS3hyQWp5WXBsQmlkM3FraEI5QS9XYTZMZkR6OUU5L3dwckZJdkY2RGJ3NVVyZnQvUm40eDNNK2VCMUZCWG1Bd0N1bmorT1cxZlBvMjRqVm53UkVSRVJFUkZWSnlhSGlVaExjbnc4UEdyVnd2U1BQcXJ5WEhrNU9VaU1pd05RZXBac3NVd0dpWmtaNW56Mm1VSHplSGg3WS9xSEgyb2toc3Ztek0zT3h0cWxwZHZRalo0MENRMkRnOUUrTkJSci92d1RHMWV1Ukh4ME5QcTk5Qkw2REIxYXFlY2dOVGRIUVAzNjZOeXJGN0l5TTJIbjRLRFZSNlZTVmN1MjBnQncvdjdaeG5YdkowYjlBd1B4MXYydmwxd213Nkk1YzZCVUtvVllkZGl5WmczNkR4K3VVU1Y4NDhvVi9QM0hIemgzNGdRYU5HbUNlbzBiQXlqZG5ucnQwcVZRS2hRWU9IS2t4cGliMTY3aDcwV0xzSC9IRHZqVnJhdHpDKzVMcDA5aitrY2Z3Y1hkWGV0TlQzM1BhaVlpb2hlWFNxVkNZWDRlQ3ZQemNQZE9DcTZkUDRGZDY1ZWhRZFBXR0RobUNtd2RuR3Q2aVUrY29rU08vQkk1OHZOeWtKSVFnL0Q3eVZzYk8wZTA2TlFUYlVMN3dzckd2bHJ1dFgvTGFxaFVLZ0NBa1pGeGxhdDhiUjJjMEgvVUcxai81MCt3c3JGRHYxR1RhaVF4ckZJcXNXcisxMGlNdVNYRTdCMWQwSHY0Ukt4ZDlDT1VTZ1VBWU4yU09aQmFXaUd3Y1VpMTN0L1czZ25YTDU2cTFqa2ZabVJrREttRkpjd3RyV0J1WVFWelMydFlXRnJEd3NvRzVwWldzTEN5MFdycld6VmNtSitIYzBjZmJBSGF0RTFvcGF1R3k5allPV0xRdUtsWXMvQjdXTnM1WU1pNGFVd01FeEVSRVJFUlBRRk1EaE9SaHV4Nzk1Q1htNHY2UVVIVk10L0ZNMmRnWkd3TWxWeU9IUnMyb0ZnbXc0UnAwekJCUjlMdjNQSGp1SHJ4b3M1clpsS3BWaXdwUGg3Yi92a0hpYkd4OFBUMnhzaFhYNFdqYytrYndxWVNDY1pObVlLdzdkdHhjTmN1M0xwMkRkMzY5MGZ6Tm0xZ1pHUmswSFB3OGZmSHhCa3pzSG4xYWx5OWNBRlRaODBTS3FRQlFLbFVBa0NWS29jVkNnWHVwcWZqM1BIak9ISHdJTXd0TElUdGt5Um1abkIxZHdjQW5EMTJUTGhmV2F3NnRHemZIcTA3ZGRLSTFXdmNHSjE3OWtUWTl1MDRjK3lZa0J3K2Z1QUE1TVhGQ0duYlZtdE1ZTU9HNkhSL3pQRURCM1FtaDF0MjZBQ1grMnV2N3VvbUlpSjZNYW5WYWx5N2NCTFJFWmN4K3MyUEVCaFV2WW04LzRxY3JMc0krL2R2SE42NUFSMTdEVUZvLzVFd01aVlVlcjY3YWJkeC9uaVkwRzRkMmhlT0xycGZmOFJIUldERnIxOFlOSDlKaVJ6YjF5ekc5alg2NzM0eWJzWm44S2xUMzZEN1BFeXBVR0RWYjEvalJ2aFpJV1ltTmNlRWQ3K0dxNGMzbEVvRjFpNzZVZWk3NHRjdjhlci92b0ZmWU9NcTNiYzhSMWNQMk5nNUlpZnJib1Y5VEV3bGtKcGJ3TXpjQW1aU0M1aEp6WVhIdDY2ZVI4NjkwckhCYmJxZ2NVZzdTTTJ0N2llQ0xTRzFzSUxFVFB2MWMzVTVIcllGOG1JWmdOSWtkTGRCbzdYNlZLVXlQemNyRTMvOThybEJZMXc5dlBIdTkwc3FmVThpSWlJaUlxSVhCWlBEUktTaDdJemRqRHQzc0hQalJvUEdtcGlZb1B1QUFVSmJwVkxoMU9IRENHellFRmN2WGtTejFxMnhhOU1tTFBycEoweDYrMjNZMk5scGpJKyt2NVZ3M2Nkc0pYdzdJUUVIZCsvR3RVdVhZR0ppQWljWEZ6UnIzUnJSTjI4aSt1Wk5qYjdXdHJZSWJ0a1NsODZjd2VhLy84YUJIVHZRb24xN05HM1ZDdmFPamtLL095a3BPTHhuajhiWU95a3BHdTFtclZyaDNQSGpXTEZnQWFaKzhBRk1KYVZ2dHFydUoyc3JVem44aVk1RXVMT2JHMTUrN1RXdENtVzFXbzJUaHc4TDdZMHJWMnBVOUZaRlNOdTJPdU9ObWpaRjJQYnRTTDYvMVRnQVJFVkVBQ2c5WTFxWHhzMmFJV3o3ZHNROWRDWnltZXBZTHhFUlBmLzg2d2ZCeGQxYksxNWNYSVM4N0N3a3hVV2lNRDlYNDVxc3FCQXI1bjJKU1IvOFVLa0VZa1gzZkJRdnY3ckM0N1pkK3d1UFQremZWdVc1ZFkxUnE5VW9Lc3hIUVg0dThyTHZJUzA1WG1zbmpoSjVNZlp2WFlQd00wY3hldXFIOFBEMk4raStaZlpzV2lHOHpqRXp0MEIzSFFuQU1rcEZDZkp5c2d5YVgxWllBQmtLREJxalZKUVkxUDloQ2tVSlZ2enloVVppV0N3V1kvVFVqK0RxVWZxMWJ0YTJLKzVsM01IZVRTc0FsSDQ5bDg3NUdPTm1mRnF0bGF5akpyK1BZbGtSVENWU1NLUlNTTXI5YldvbWhWZ3MxaHBUVkppUERVdm5Db2xoQUxoODZoQjhBeHFnVWZOMjFiYTJSeW1XRmVINHZxMUN1MFhIbm5Cd2Ruc3E5eVlpSWlJaUlxS3FZM0tZaURRb0ZLVmI2TVZHUmdwbkJldkwydFpXSXpsODhmUnA1R1Jsb2ZlUUliaDY4U0xjdmJ6d3l0U3AyUGJQUHpBMk1VSGE3ZHU0ZHVrU1duZnFwSFdXYjE1T0RvNGZQSWdPWGJ2Q3dzb0tBQkIxNHdZTzd0cUYyTWhJaU1WaWhMUnRpMjc5KytQYjk5L0gxblhySHJtMmxoMDZ3TTNEQS90MzdrVFk5dTBJMjc1ZDQxemNsS1FrcENRbFBYSU9iejgvOUI0eUJEczJiTUQ2NWNzeGV0SWtqYStaeWYzemxBMVJwMTQ5aU1SaUdCc2J3OGJPRHY2QmdhZ2ZGS1R6emNDYlY2OGlOVGtabnQ3ZVNFNUlRRVphR2xZc1dJRCt3NGVqVGVmT0J0KzdQQnQ3M1Z0UFd0dmFBZ0FLQ3g2OGNYc3ZNeE1BNE9UcXFuT00vZjJxNm9LOFBLaFVLcTNuWWx2QnZZaUlpTW9MYnQwRkxUdjFxdkM2V3EzR2pjdG5zSDNOSDhoSVN4YmlKZkppYlBqelo3eno3V0tJRGR3dDVISDNmSnhCNDZZS2p4OU9EbGRtYm4zR3lBb0xFQjhWZ1V1bkR1SHk2Y1BDZHNnQWtKR1dqTisrZkF1akpyOXZjT0l3TlNrVzRXZU9DTzJ1L1VmcHZlWHdzNm93UHhkLy9mSTU0bTVkRTJKaXNSZ3ZUNW1sdFcxMHQ0RXZRMWFZanlPN053RW9QWjk0MlUrZllzU2sveUc0ZGRWZWQ1WHhxMmZZVGoxeGtkZXdadUVQeUNwM1JyTFl5QWlkZWc5RGk0NDlEWm9yT3pNRHRnNU9qKytvdzRtd3JjSUhNNHhOVE5GMTRLaEt6VU5FUkVSRVJFUTFnOGxoSXRMUXFHbFQvTEJZLzYzOXludzhkU29rWm1aQ1cxNWNqSDFidDZKK1VCQ3NiV3lFdUxlZkg2Yk9tZ1dSU0lTZEd6Zmk0dW5UYU5xcWxWWnlPRDRtQm9mMzdJRlNvVURmWWNNQUFKWldWa2hKVEVUTDl1M1JvWHQzWVF2cDh1dVZGUlVoUFMwTnRYeDlkYTZ6ZWR1MnVIejJMSzVjdUlCMm9hRkNQTGhsUzR5WU1FR2o3N3BseTNEcHpCbU5XTHZRVU55NGVoVlhMMTdFcWNPSDBicFRKeWp2SjRjclV6azhkdkprb1FMNVVWUXFGZlpzMlFKM0x5LzQrUHNqT1NFQkUyZk13RisvL1lhdDY5YWhJRDlmMklhNk1zUVZiTzhzbDhzQmFDYSsxZmZQSGF4b1MraXlxRWdrMHRuSDBHMjlpWWlJZEJHSlJLZ2YzQXIrOVp0ZzhmY2ZJQ0U2UXJoMkp5VVI0V2VPSUxoTmx4cGM0ZE5oWm02QndLQVFCQWFGb00vd2lkajM3eXFjUHJSTHVGNGlMOGFxMzc3QjZEYy9ST09ROW5yUHUzM05IMEpGc29Pekc5cjFHS2h4UFRmN0hpeXRiWFYrb0EwQTVxemFWNGxubzF0VnRpY3VrNUdXaktWelBzYmRPdzkyaGhHTHhSZzFlUmFDV25iVU9hYmZxRWtRaWNRNHZHc0RBRUNwVkdETnd1K1JucEtJN29QSFByWGpNUlFsY3V6WnVBSkhkbS9VcUJMMzhQYkhTNis5YlZCbHVFSlJncDNyL3NUeGZWdlFmZEFZZEIzNHNrSFBvMWhXSkNUTUFhQmR0d0d3c1hQVTJmZkR1YXNlUFpsYWpiL21mbzdVcEZqVWJkUWNuZm9NaFlOTDVjOHROamJpMnh0RVJFUkVSRVQ2MFAyYlBCR1JBVlFxRlVwS1NpQTFOeGRpVnk5ZFFrNTJOanIzMUs1aUVJbEV5TTNPeHVWejU5QXdPRmhqZStjeURZT0Q0ZXJoZ1ZOSGppQXZKd2NBNE9icGlVL216TUhnMGFNaEVva1F0bjI3MWphSys3WnR3NUs1YzFGU29ybmxvRXFsd3Z6dnZrUDR1WE1JYWRzV0U2ZFAxM21POGVPSVJDSU1HenNXRWpNejNFbE5CUURoWGlhbXBnYlBwNit6eDQ0aDdmWnRoUGJwSThSTUpSSzhNblVxdkd2WFJuNXVydGJYd2hDeW9pS2Q4Ykp0eGgxY1hJUllXVFh4M2ZSMG5XUHUzUzNkNXRER3pvNW5DaE1SMFJObktqSEQ2RGRud2RoRTg5L2g2NWRPMWRDS2FvNjFuUU9HVHBpSlY5NzZRcVBLVjZWVVlzM0NINUFVcDkrdU1GZk9IVVBrdFl0Q2U4RG95VEEyTHZkQk1iVWF5MzcrQkxNL2VCVVhUaHlBNnY0SHg1NVZFWmZPWU43bjB6VVN3MFpHeGhnMWVSYWF0TktkR0M3VGQrUnI2TnpuSmFHdFZxc1J0bVUxbHYzMENZb0s4cC9ZbXNza1JFZGc3c2RUY0hqWEJ1RzFuc1JNaW42akptSEdsNzhabEJpK2s1S0llWjlOdzdHOS8wS3RWbVB2NXBWWU9lOHI0ZXhnZlJ6WnRSRUZlYVd2emFVV2xnanRQMUxqZW1MTUxXSExibnRIbDBmK3VYbmxIRktUWWdFQXQ2NmV4N0tmUDROWUpIN3N1SXIrV050cEhzbENSRVJFUkVSRXV2R2p0VVNFdlZ1M1ByNVRCVHAwNnlZOExwOGNybHUvUG9KQ1F1RHA0NE40SFdmUEhnMExnMUtoUUNjZHlXT2dOQW5idFc5Zi9MMTRNUTd2M1l0K0w1VytLV2Q4djRJMU5qSVMrM2ZzZ0xXTkRWcDI2Q0NNYXhnY2pCTUhEK0xtMWF0bzFMU3BFQTgvZHc3SjhmRW9idG15MHMrMWpKMkRBOTc5NGdzaFNTb3ZMZ1pRdVcybDlaRjk3eDUyYmQ0TTc5cTEwVEE0R0hGUlVjSTFVNGtFcjg2Y3FWZjE4YU5jdjN3WnJUdDEwb3FmT1hvVWdPWTUwUDZCZ1RoNy9EZ3VuRHlwczBMN3lvVUxXbU1NVVQ2aHJGUXFXV2xNUkVTUFplZm9nc0NnRUZ3N2YwS0lKY2RGUFdMRTg2MUIwOVo0L2IzdnNPQ2JkNFRFbjZKRWpqVUx2c2M3M3k3U1NxU1hWeUl2eHJiVkQzWmxxUmZVQXZXRFcybjB1WEwycVBEMVhidm9CMFJmdjRUbTdidmhXYU5TS3JGcnd6SWMyYVZaY1NzMXQ4UzRHWi9Cdjc1KzJ6cjNHZkVxTEczc3NHUHRnMnJxRytGbk1lZkQxekhpOVhkUnAwSFR4OHhnT0ZsaEFYYXRYNFpUQjNkb3JMMWg4N1lZTk9aTjJOanJydGJWUmExVzQvU2huZGkyZWpGSzVNVWExeXl0YmZUK2dHRmVUaGFPN040b3RMdjJId1dwaGVidVB6dlcvWUhZbTFmaDd1MkgwSDRqMExoRkI1MGZGc3pPek1ET2RYOXF4UHFPZkszU1cxMFRFUkVSRVJHUi9wZ2NKaUljM0xYcjhaMHEwS0pkTytFTkpYTUxDeUZ1YVcyTlllUEc2UnlUbDVPRDAwZVBJcUIrZlhoNmUxYzRkOFBnWUxpNnUrUE0wYVBvM0tzWExPK2ZQUXdBemR1MHdha2pSN0JueXhZRWhZUUlWY0ErL3Y0d016TkRSSGk0a0J4V3E5VTR1SHMzSEYxYzBLcmpvNnREOUZXV0dBYUE0dnZKWWRNblZEbWNsWm1KRXJrY0EwYU0wSG05cW9saEFOaTFlVFBzblp5RWhLNUtwY0xCWGJzUUVSNE9NNmtVYmNvbGp0dDE3WW9McDAvanpMRmpjUFAwUk1zT0Q5NzBpN3grSFlmMjdJR0ppWW5HQndjTVlXSnFDbE9KQlBMaVlzUkdScUpPdlhvNnp5NG1JaUlxcjFidHVocko0YnljckJwY1RjM3o5SzJETWRNK3h0STVId3V4akxSa0hONjFFVjBIVkh4RzdJRnRhNUdkV2JvN2lMR3hDUWFNbnF4eFhhVlVZdmZHNVVMYnlOZ1luZnEraFB4bjdPdWRucEtFZFgvTVJtTE1UWTI0dmFNTEp2N3ZHN2k0MXpKb3ZvNjloc0RCMlEyckYzd25KRmh6N3QzRkh6L01RcHZRZnVqMTBnU1lTYzBmTTh2anFkVnFYRGkrSHp2L1dZcThuSHRDM01uVkV3UEdUTlk2Ry9seE10TlRzV0hwejRpT0NOZUkyem80WS9ocmJ4dVUyTjY5WVJtS1phVzd6ZGc3dXFCdDl3RWExMk52WGtYc3phc0FnSlNFR0p3OHNLUENMYnMzL2ZXck1CY0FCTFhzaUxaZCt6L3kvaGRPSElDbHRRM3FObXF1OTVxSmlKNDFuUWZQcU9rbDBCTnlhUE92TmIwRUlpSWl2VEU1VEVTVk9tTzR2T1Q0ZUFEUVNONENGVmZTN3QreEF5VnkrV1BQeUJXSlJHamZyUnMyckZpQjR3Y09vT2ZBZ1JyWGVnOGVqQ1Z6NStKb1dCaTY5eTk5TTBrc0ZzTTNJQUNSRVJGUXE5VVFpVVM0Y09vVTBsTlRNVzdLbENkU2hWcVFsd2NBTUNtWHBGMDZiNTV3Tm05WmUrTDA2WldhMzdkT0hRd2JOdzRlajBpa2w1ZWJrNE5iMTYvcmpGY2t1RVVMTEpzM0Q4NXVickN5dGtaNmFpcnljbk5oWkd5TUVSTW13S3JjdWRFdWJtNFkvUExMMkxScUZmNWRzd2FIZHUrR2c0c0xjck96a1pHV0JpTWpJNHlZTUFHTzViYWlObFRENEdCY1BIMGF5My8vSGJWOGZaR1ZtWWtQdnYyMjB2TVJFZEh6ejB4cW9kRldLaFExdEpKblI3MmdGbWpZckEydVhUZ3B4STdzM29qMlBRWkJZcVo5dk1idGhHZ2MyckZlYUlmMkh3bEhWODB6WUU4ZDJvbTdhYmVGZHBkK0krRGlYZ3QyRHM1NDk3cy9uc0N6Z01hODlrNnVqK3lyVnF0eFpQZEc3Tm00QW9vU3VjWTEvL3BCR1AzbVI3QzB0cTFnOUtNMWJOWUdVejcrQ1N0Ky9WSklvS3ZWYXB6WXZ3MVh6aDFIMzVHdm9sbmJycFdhR3dEaUk2OWoyNXBGU0l5NUpjVE1wT1lJSFRBS0hYb01ocEd4L3IrK3E5VnFuQWpiaWwzcmwybHRHOTJ5YzIvMEh6Vko1ODlBUlpKaWIrSGMwUWZuU1BjWitackdWdU1BRUxibGIrR3hXQ3pHd0RHYUh5d29jK0hFZm1IcmFhQTA4ZjNTcTI5WGVPLzgzR3hzWFBZTHJsMDRDVXRyVzd6ejdXSlkyZGpwdlhZaW9tZUJxM1BwLzdmR0QrOVZ3eXNoSWlJaVluS1lpS3BCMmRtejVST0lGYm1UbW9xekpPTUhXZ0FBSUFCSlJFRlV4NDhqc0ZFajFLcGRXK09hcnZQcWdsdTB3TjZ0VzNINnlCR0U5dW1qa1hEMkR3eUVqNzgvc3UvZDB4alRQalJVcU9ZdGtjdXhiOXMyQk5TdmovcEJGVzhkZU9uTUdWdzZjK2F4NjllbExCRnJaZjNnYkwvSWg1S3pEN2NOMWJSVnE4ZDN1aS9tNWszRTNMejUrSTdsOUJrNkZHNmVuamg1K0REaVkySmdKcFdpY2JObTZOSzdOOXc4UGJYNk4yL1RCcTd1N2ppOGR5L2lvcUlRSHhVRmN3c0xOQWtKUWFlZVBYV09NVVQvNGNPaFVxbHc4K3BWSk1iRndkWGR2VXJ6RVJIUjg2OGdQMWVqYlc1bFhVSFBGMHZQb2VOeC9lSXBZYWVYb29KOFhEbDNEQ0h0dTJ2MFV5aEtzSGJSajFBcVM1UHFMdTYxMEtXZjVxNGxzc0lDN051OFNtZzd1WGtLWjg2YVNzemc2dW56Uko2RHZ2TW14dHpDdnl2bWE1MnRMQktKMEhYQUtIUWZQRmJuRnNlRzhQSU53RHZmTE1LNlArYmcrc1VIU2ZlOG5IdFl1K2hIbkFqYmlwNUR4aU9nVVRPOTVwTVh5M0FqL0N5Tzc5MkN1TWhyUWx4c1pJUlduWHFqKzVDeHNMUjY4QnBicFZKQlZsaUFvc0o4RkJYa282Z3dENFVGK1NqTXowTlJRUjRLOG5OUm1KZUxsS1JZM0k3WFBOckYxc0VKTDAxOFcrKzFDZmRVS3JGaDZWemhaOGd2c0RHQ1duVFE2Qk56OHdxaXJsOFMyaTA3OVlhYmwrWnJmYUMwZW4zejh2bEMyOFJVZ3JIVFAzNWtvdnJDaVFQQ0J4enljN094YnZGc3ZQcS9iNnI4dlNRaWVwcGNuVXJQUlI4M1hQZlJXa1JFUkVSUEU1UERSS1MzeExnNFdGcFp3ZHpDQXNZbUpoQ0x4YmlUa29MOU8zY0NBTHg4ZkI0N2g1T0xDMFpNbkFoWGQzY29Ta3BRVkZnSWN3c0x5T1Z5eEVaR2FtMlJiR1JzakVHalJzSGExaFltSmlZNGYvSWtDdlB6aGV0MTZ0V0RxYWtwanU3YjkvQ3RjQ3dzRE1rSkNjakp5a0xkQmcyMCtuVG8vdUJOVVdjM053UTJiS2h4L2VhMWEwaFBUUlhhS3BVS2E1Y3VoYW1wS1V4TVRTRVdpWkNSbm83STY5ZGhLcEhBcjI1ZG9lL2pxckdyV3EzOUtJRU5HNkpIdVNyck1udTNiTUhOYTlkMGpDaDkwN1IxcDA0Nnp4MnVpS2VQRDBaUG1xUjNmME9lczlUY0hDTW5UdFM3UHhFUlVXTDBEWTIydTQ3RTFJdkkxZE1IWHJVRE5LcFJyNXpWVGc3djJiQWNhY254QUVwZkZ3eWRPRk9vVkZVcUZWQXFGQWpidWhvRmVUa1Ara3lZcVZVOXFsS3A4TTNNMFUva3VYd3liNDNPZUVGZURuYXRYNGF6Ui9ab25aOXJZaXJCd05HVFVhZFJNMlRkci9hdERnUEdUSWE5a3d1TzdmMVhJNTRZY3d0Ly9EZ0x2Z0VORVRwZ0pPbzJhbDVoRWpNKzhqb1dmZisrVm9VekFMaDUrU0lyTXgzTGYva2Nzc0lDeUlvS1VGU1FEM214VE84emdzc1lHUm1qUTgvQjZEWm9ORXdsWmdhTkJZRDlXOWNnSlRFV3dQMks0TEZUaEd0S2hRSWw4bUxzM2JSQ2lFa3RMTkZ6cVBieE1pWHlZcXljOTdYR2R0SkRKOHpVbVVRdXIwUFB3Ymg2N2hqaW95SUFBTGV1bnNmSi9kdlF0dHVBUjQ0aklpSWlJaUlpM1pnY0ppSzlyVnl3QUhtNXVUcXZCVFpxaE5vQkFZK2RReXdXSTZoNTZUbGhPZG5aK1BiOTl6V3VOMjZtWGNsUXZ1TDNhRmdZN3FTa0dMSnNBTURaNDhlMVl1V1R3eDYxYXFIUDBLRWExL055Y3pXU3cyS3hHS25KeWNoSVM5UG9aKy9vaUlHalJzSEMwdExnZFQwSlVnc0x1SHQ1Nll3VEVSRTlqN0x1M3RHb1dnU0F1Z1pXUno3UC9Pc0hheVNINDI1ZEZZN2ZBRW9UdWlmMmI5TVk4K2ZzajZCUWxFQ2xWT3BNUnJicTNCdCtnWTIxYjZaV0l5ZnJidlUrZ1FvVXk0cHdkTTltSE5tMUFiS2lRcTNyeGlhbUtKRVhZOE95WDU3b09yeHExMFZTN0MyTldGemtOZnc1K3lNNHUzdWhYZmVCYU4ybHIxYVMyTE4yQUV3bEVwM0o0ZHZ4MGJpTmFLMjRvZW8wQ01hZ3NWUGg3Szc5MmxBZmFyVWFoM2R0MEdqLzl1VmJVQ29VVUNvVk9uODJlZzRkRHdzcjdSMkYvbDM1RzFLVFlvVjJ4OTVEMGF4dDZHUFhJQktKTVBLTjl6Qm4xaVRodk9jZDYvNUVRS05tY0hLdDJtNDFSRVJFUkVSRUx5SW1oNGxJYjUxNzlVTEduVHRRS2hSUUtFcmZESkpJSlBEeDkwZFFTRWpGQTBVaWlNVmlQRnd6WVdOcml3N2R1ME5aVWdLUldBdzdCd2UwYU5mdWtXdDQrN1BQcXY1RUh2TGVWMTlCWXFaZFJURml3Z1NNbURCQkkvYk81NStqUkM1SGlWd09wVklKWXhNVG1EL2xwS3V0dlgyRjV3OS84TzIzV3RYWFpmcTk5Qko2REdDRkJSRVJQVjlVS2hVMi9UVVBDa1dKRUpPWVNkSDhvY3JZRjVsZnZjWTR1SDJkMEpZVkZlSmVSaW9jbkV1UGJSQ0x4ZkQycjRmb2lNc0FTaE9BNWFzN0gyYnI0SVMrSTE5L3NvdCtqSnRYem1IZDR0bkl6ODNXdW1abFk0OGg0NmZoekpFOXVIRzVjc2VHR0dMNjUvTndJbXdyZG0vNFMrdnJscDZTaE5pYlY5RW10Si9XT0dOakV6UnRFNHJqKzdZODloNG1waEpZV05uQXdzb2FsbGEyTUxleWhxV1ZEZkx6Y2hCKzVnaFVTcVZHZnhzN1IvUWJOUWxOV25XczBuTVRpVVR3OXE4bmZQamljVDhibnI1MWREN1hjOGYyNGV5UnZVSTdvRkV6OUJuK3F0N3JjSEIyUjUvaEU3RmwxUUlBcFZYSWF4ZjlpS21mL2dLeFdLejNQRVJFUkVSRVJNVGtNQkVab0cyWExwVWE1K1BuaCs4V0x0UjVyYytRSVZWWlVyVndjSGJXdTY5SUpJS3BSRkpoQXZacGFOKzFLOXAzN2Fyem1wMkRRNFhqTEN3dG41bnE1djhDbFlGYk5oSVIwZE5YTEN2Q1AzL013YzByNXpUaWZVYThDcWtGLzgwclkyUHZwQlhMVEU4VGtzTUFVTGR4Y3lFNVhNYkl5QmhTY3dzVUY4dUVpazBBR0RieHJRclBpQlViR1dIT0t1M2pQcXFibTVjdmxBcUZWcng1dTI0WU1Ib3lwQmFXT0hOa3p4TmZCMUQ2K3JCZDk0Rm8xTHdkdHExZWhQQ3pSNFZyVmpaMkdEeHVhb1ZqVzNUc2ljaHJGK0RzWGd2MmppNndzWE9FaGJVTkxLMXM3Lzl0QTB0clc1aVlhcjcyek12SndyN05xeEIrK2pCVUtwVVFOelkyUWJzZUE5RnQ0R2lONzlHZGxFUlkyOXBEYW03NGZ4Y0JqWnBwVmVZYkc1dEFhbUVGV1ZHQjhMTWhFb2t3NUpVWldoWFNsMDRleE1hbEQ2cTNIWnpkTWViTmovUk82cXFVU3NqbHhXZ1UwZzZuRCs1RTJ1MEVBRUJpekUwYzNiMEpuZm9NTS9nNUVSRVJFUkVSdmNpWUhDWWlJdEloTlMwVEFDQ1YxdHdIQVlpSVNGdFJZVDd1M2tuQnpmQnpPTGwvRy9KeXNqU3V0Kzh4U0dmbG9qNHVuVHFJbElRWXZmc0hObW1CZWtFdEtuV3ZwOG5DMGxvclZwaWZwOUVPNmRBRFhyNEJzTEN5aHJtRk5hUVdsakNWbU9GdTJtMzgvUEZrb1YrTGpqMVF0MUh6Sjc3bXg3R3hjOFNBMFpPeDdvL1pBQUFYRDI4TUdqc1YvdlVmSEVjeThaMnZudTZhN0IweFp0ckg2Qmh6Qzd2Vy80bm9pSEFNR0QwRjVqcSsvbVhjYTlYR2V6OHMxZnNlSmZKaUhONjFFWWQzcnRlbzRCV0pSR2pXdGl0NkRoMEhXd2ZORHo0bXhVVml5WSt6WUdGbGc0bnZmQTFIRi9lSHAzMmtzcDhOYzB0cldGZysrTm5Jemt6SGorOC9xUDV0M2FVdnZId2ZIRE9UbTMwUGV6WXV4N21qZXpXMm4zWnk4OEN1OVV2djc4WlRETG04R0NWeUdVcmtjc2lMU3gvTDVjVW9LUzZHWEM3VCtTR0FNbnMzcjBTRFpxMjV2VFFSRVJFUkVaRUJtQndtSW5xQi9iQjRjVTB2NFprVkZac0VBR2hZMTZkbUYwSkU5SUxhc0hRdU5peWRxM2QvRTFNSitvMTZ2ZEtKWVFDSWpnaEhkRVM0M3YwdHJHeitFOGxoYzBzcnJWaEpTYkZHMjlMS0J2NzFtMmpFVkNvVjFpejZBZkppR1FEQXp0RUYvVitlakdkRjgvYmRjT1hjVWRRT2JJd09QUVpEYkdSVTAwc0NBTlR5cTRzM1pzMUdRdlFOZVB2WHE1WTVWU29Wemg4THc1NU55NUdibGFseExiQnhDUHFNbUFnM3I5cGE0MUtUWXJINHUvY2dLeXBFWVg0ZTVuMCtIZU5tZktyN3ZPZ0s2UHJaQUlCTnkrY0xQeHZXdHZibzlkSXJHdGN2bmppQXN6cXF0MitHbjlPS1ZWYUp2QmpybC95TUtSLy9wRld4VEVSRVJFUkVSTG94T1V4RVJQU1FFb1VTZjI4S2c1K1BCd0lEZkdwNk9VUkU5QWdXVmpabzNxNHJPdlY1Q1ZZMmRqVzluR2RTV1FLdlBHTmprOGVPMjc5MU5SSmpiZ0lvclV3ZE9lazltRW5OcTMxOVZUSGg3YWRiSFd5STZrZ01xMVFxWERwMUNHRmIvc2JkdE5zYTE3eHExMFdmNGE5cVZFcy96Tm05RmhvMmE0dnp4OE1BQUlYNXVmamordzh3ZE1JTWhIVG9VZWwxWFQ1OVJPTTg1eUhqcDJ0dFdkMmlZdy9zMmJRQ2loSjVwZS96TUNOalkwak5MU0V2bGdrLzEzR1IxM0Q2MEM2MDd0S24ydTVEUkVSRVJFVDBQR055bUlpSXFKd1NoUksvTDl1RWhPUlVMSjc5UDRoWmhVSkU5TXl5c1hmRXErOStyYk5pa2g0b3pNL1Zpa25NSHAza2pZNjRqTEIvL3hiYUhYc1BSZTNBUnRXK050Sk5yVmJqOHVuRDJQZnZLbVNrSm10YzgvRDJSOWVCbzlDd1dkdkhWc3NhR1JsanhLVC93YzdKUmZoK0twVUsvTFBrSjZTbkpLSDM4SWtHVjl6bTVkekR2eXQvRTlwQkxUdWlRYk0yV3YzTUxhMFIzTG96emgzZFd5NW1CVE9wQmJJejA0V3prcjE4QTFBN3NCSE16QzBoTmJlQW1ia0Y3dHhPeEtFZC93amozdnRoS2V3Y25ZV3psOFBQSHNXcStWOEwxM2Y5c3hRTm03V0dsWTI5UWMrRmlJaUlpSWpvUmNUa01CRVJ2ZkJVYWpWUzB6SVJGWnVFdnplRklTRTVGVE5lRzRiYTNvYWR5VWRFUk5YSHYzNFFYTnk5QVFCcXFGR1FsNHVFNkFoa1oyWUlmWEx1M2NYY1Q5N0VrSEhUMExKejd5cmZjOWpFdDlDeVU2OHF6L09zS2NqTDA0clpPVHJyNkZrcUwrY2VWaS80VGpnbjFyMVdiZlFhK2txRi9hbjZxTlZxWERsN0ZQdisvUnQzYmlkb1hLdmxWeGRkQjd5TStzR3RESjYzeCtDeHNMVnp4S2JsODRTazdLR2Q2NUZ4NXpaR1Q1a0ZZeE5UdmVkYS8rZGNGT1RsQUNoTkFBOGErMmFGZmJ2MEc0N2FnWTNnNlZNSGppN3VRbkwza3pjR282Z2dId0FRMUtvak92VWVwakh1Mm9XVEdtMExLMnRoTEFBRXRlaUFrNEdORVhQekNnQ2dXRmFJVzFjdW9Ibjdibm8vRHlJaUlpSWlvaGNWazhORXo1SE9nMmZVOUJLSS92UDhmRHl3ZVBiL21CZ21JcXBod2EyN2FDVnExV28xd3M4Y3hlWVY4MUNZWDVyd1ZDbVYyTERzRnhnWm16QXhWSUdrdUZzYWJiRllERWNYM2YvT0tSUWxXUDdMRjhqTHlRSUFtRXJNTUdicXh6QXlydmhYeDRLOEhIdzJaVmlGMTZ2YmgzTlh3ZDdScGNMclNYR1JUMjB0NWRuWU9zRGF6cUZTWTNQdTNjVzVZL3R3N3VoZVpLYW5hbHp6Q1dpQWJnTmZSdDFHemZXZVQ2MVdvMFJlakdKWklZcGxNaFRMQ3VIc1hndXRPdmZCeVFQYmhYN1h6cC9BNGg4K3dJUzN2OVRhRmxxWDQvdTJhR3duUGZTVkdiQzB0cTJ3djVPcko1eGNQYlhpSmZJSFcwMC9yb3E5SWdQR1RNRXZuMHlCcDI4QWhrNllDZmRhM0VHQWlJaUlpSWhJSDB3T0V6MUh4ZzkvL2lwZGlKNFdxVlNDaG5WOUVCamd3NjJraVlpZVVTS1JDRTFhZFlTYmx3OSsvL3B0SVVFTUFKdVd6NE9YWDEyNHVOZXF3UlUrbTJKdWhHdTAzV3JWMXFqQ0xHL0RuM09SRUgxRGFBOGVQdzFPYnRySnZlek1EQlRrNThERDI3OTZGMXNOZnYxMGFvM2N0K3VBVWVnNWRMemUvZU9qSW5EbDdGSEUzTHlDbElRWW9WSzdqRmdzUnFPUTl2RDJyNGZrdUNqRTNib21uTFZiSWk5RzhmM0g4bUlaNUxJaUZNdGtrQmNYQ2JHSDU2dEkzSzFyK1AycnQvSGFlOS9DeHM2eHduNEowUkhZdnVZUG9kMnNiU2dhdDJpdnMyK3hyQWlLRWprc3JHeTByaWtWQ28xemlNMHRIcCtVMXNXOVZtMjhNV3MyZk9zMk5IaHJiQ0lpSWlJaW9oY1prOE5FejVGeHczdlc5QktJaUlpSW5qZ1hEMitNbWZvUi92aGhscEFBSzVFWDQ1OC81bURhWjc4eVVWU09RbEdDbUJ0WE5HSVZWYUR1V3I4TUYwN3NGOXJOMm9haWR0MUd1QkYrRm5kdUp5QTlKUkZweVFtNGN6c0J4YklpQkxmdWpKZW56SUpJSklhVmpaMUI2eXFyVEFZQU0zTUxtQml3cmJGWUpEYm9YcytxMUtRNEhOMnp1Y0xyS3BVSzRXZU9JUHpNa1NlK2xyVGtlTXovWWdaZSs5KzNjUEh3MXJxZW5abU9GZk8rZ2xLcEFBRFlPamloMzh0dklDTXRHUm1wdDVHUmxveTdhY2xDT3lmckxnYVBtNFkyWGZ0cHpWVllvSGtHdG9WVnhaWEhqOE56c0ltSWlJaUlpQXpINURBUkVSRVJFZjNuMUduUUZPMTZETUt4Y3NtMXhKaWJPTGwvRzlwMkcxQ0RLM3UybkR1NlZ6Z2Z0a3h3NjA1YS9jNGMzbzJEMjlkcHhDNmRQb3dMSnc1VU9MZTlreXNBd056U0NwLzk5bzlCNjNwM1RIZmg4ZEJYWnFCSksrMDFQZSthdE9xSXJhc1dRS0VvZWFMM0VZbEVNREdWd0ZSaUJvbVpGS1lTNmYzSFpvaVBpb0M4V0FhZ3RCcjg5Ni9meG9TM3Y0SlBuZnJDK0dKWkVmNzRjUlp5c3pLRldFRmVMcjZjT2x3NHYxaVhpcll1ejdtWHFkRzJzalhzZ3dWRVJFUkVSRVJVTlV3T0V4RVJFUkhSZjFMUEllTnc5ZHd4WkdkbUNMSGRHLzVDbzVEMnNMYTFyOEdWUFJ1VVNnVU83Vml2RWZPckZ3UTNMKzJ6V1dWRmhWb3hsVkw1eVBrZnRRWHhzOExRclo0TlZUN0piU2lwdVNVYU5HdFRZV1d3aWFrRVpsSUxtSm1iUTJwdUFUT3BCU1JtNWpDVG1rTWlMZjA3TlNrTzF5K2VFc2E4TVdzMkpGSXB6TXpNSVRHVFFpSTFoNm5Fck1KcSt2aW9DUHc1NXlQSUNnc0FBSVg1ZVZqOC9mdjQzL2RMaE9RL0FOeE51NjB4cmtSZS9Oam5aK2VrKzF6b2UzZlROUHM1T0Q5MkxpSWlJaUlpSXFvK1RBNFRFUkVSRWRGL2tzUk1pdjZqM3NESytWOEpNVmxSSWJhdFhvalJiMzVVZ3l0N05tejlleUh1WldnbTRub09HYWV6cjMrOUlKMXhFMU1KbkZ3OTRPVG1CV2MzVHppNHVNUFIyUjBPTHU2UDNFcDZ3N0pmNE9wZUN5RWRlOEpNYW03UXVsVktKYzRmRDBOcVVod0dqSjVzME5qL21nNDlCOEhlMFFWT2JwNndkM0tEcFkwdExLMXRZVzV1Q2JHUjBXUEhud2picXBFYzlxK3YrL3RZRVo4NjlUSDV3OWxZL1AwSEtNd3YzZTY1eDVDeEdvbGhpWmtVTGg0K1NFMksxVG1IdGEwOUhGMDk0T1RxQ1NkWFR6aTZsUDU4T0xwNDZPeWZucElrUExhMHRvV3B4TXlnTlJNUkVSRVJFVkhWTURsTVJFUkVSRVQvV1kxYnRFZWRCazBSZGYyaUVMdDgrZ2hhZE95RmdJWk5hM0JsTmV2c2tiMDR1WCs3UnF4NSsyN3dyZHRRWjM5M2J6OTQxYTRMQjJkWHVOZnlnNnVuTDF3OXZXSG42R0x3R2M1SmNaRTRjMmdYQUdEUHBoVVlNL1ZqQkFhRjZEVTJJVG9DYXhiK2lNejBGQUNBVDBBREJMWG9ZTkQ5LzB1OC9ldkQyNysrVmx5bFVrRldXQUF6YzR0cXVVOU8xdDBLSzcwOXZQM3ZKNGpmUjZjK3c5Q3A5ekN0UHJVREcwR2hrTVBGdlJaY1BMemg3TzRGSjFjdk9MdDdHWno4VDQ2UEVoNjd1TmN5N0lrUUVSRVJFUkZSbFRFNVRFUkVSRVJFLzJtRHhyNkpuejZjQktWU0ljUTJMNStIZDc5ZkFtTmpreHBjMmRPblZxdXhmK3NhN051OFVpUHU3TzZGUVdPblZqaE9KQkpoeGhmenEyVU5CN2F1RVI2clZDcDQxUTdRZTZ5VHF4ZEs1REtodlhuNWZQZ0ZOb2FsdFcyMXJPMi9RRkVpeDZyZnZrVmFjanpHei94VTV6Ymdob2k2ZmhGTDUzeUM0TmFkTVdETUZKM0pYRGN2WDd6M3cxS1lXMXJwbkdQUTJEZXJ0SVl5YXJVYThiZXVDVzEzSC84cXo2bFNxU0FXaTZzOER4RVJFUkVSMFl1Q3YwRVJFUkVSRWRGL21yTzdGenIwR3FJUnUzc25CUWUycmEyaEZkV00xS1E0TFAzcFkremR0QUpxdFZxSVc5czVZT0k3WDBGaUpuM2lhMGlLaThTMUN5ZUZkb3NPUFdCaFphUDNlSE5MSzd6MDZqdEN1eUF2QjV2K21sZXRhM3lXeVlvS3NlVEhEM0g5NGtsa3BxZGczdWN6Y1BIa3dVclBGeDk1SGN0Ky9nd0tSUW5PSGR1SE9iTmVSM1JFdU02K0ZTV0dxMU5DVkFUeTgzS0V0bzkvdlNyUE9mdjlWN0YxOVNJa3hVVldlUzRpSWlJaUlxSVhBWlBEUkVSRVJFVDBuOWR0NE11d3NkZmNOdmZROW45d04rMTJEYTNvNmNqUHpVYjRtU1A0YSs1bitQbWpOM0F6L0p6R2RRZG5kMHorY0RZY25OMmZ5bnAyL2JOVWVDdzJNa0xIM2tNTm5pTXdLQVROMjNjVDJsZlBIOGVsVTRlcVpYM1BzdHlzVEN6ODVsM0UzTHdpeEZRcUpkUnFWYVhuTENtUlExTHVUTi9zekhRcy92NDk3RnozcDBhbGZYVlJLaFZJakxtRjQvdTJZTmY2WlZyWFR4M2NLVHdXaVVTbzB5QzR5dmU4ZHpjTngvWnN4cStmVHNXT3RVdXFQQjhSRVJFUkVkSHpqdHRLRXhFUkVSSFJmNTZweEF6OVgzNERxK1ovTGNRVWloSnNXajRma3o3NC9xbXM0ZDhWdjFWNDdkS3BnMGhKaUJIYWc4WlZ2TVZ6UldPQTBtUmhZVUUrQ3ZOemtYMHZBeG1weVJXT3I5ZWtKVVpPK2gvTUxhMzFXSDNWUlY2OWdLanJsNFIyMHpaZFlPL2tXcW01K285NkE3ZXVuRWRlVGhZQVlPdmZDMUV2cUVXMW5jSDdyRWxKaU1IU256NUJUdFpkSVNhMXNNVDRtWi9ETDdCeHBlZXQweUFZYjMyOUVDdm5mNDJFNkFnQXBWczdIOXE1SHBIWEwyTDBsQS9oNU9aWjZmbHpzdTRpSWZxRzhDYzVMZ3FLRWprQXdLZU81bG5LNlNsSnVIVHFRUlcwZi8wbVZmN1pWQ2hLb0ZROFNISkxERHovbUlpSWlJaUk2RVhFNURBUkVSRVJFVDBYZ2xwMHdPa0dUUkYxL2FJUWk3cCtFWmRPSFVKdzY4NVAvUDRuOW0rcjhGcDBSTGpHZHI3NkpJY2ZIcU12RzN0SDlCcjZpa2IxYlZXcDFXcGsza2xCV25JOFVwSmlrWm9ZaDVURVdJeWEvRDY4L2V0QnFWUmd5OThMaFA1aXNSaGQrNCtxOVAzTUxhMHdjTXdVclBydEd3Q2xGZEs3Tnk2dnRyTnZueVVSbDA1ajlZTHZVQ3dyRW1JT3ptNlkrTTdYY0hiM3F2TDhOdmFPbVBMeEhPeFl1d1RIOXY0cnhHL0hSMlB1SjFNd2VQdzBORy8zK0orVmdyd2NKTVZGSWlrMkVzbHhrVWlLaTBSdVZtYUYvYzJrRHhMNWFyVWFtMWZNaDByMW9BcTZUZGQrbFh4RzVkYVVtNlBSdG4xbzl3QWlJaUlpSWlMU3h1UXdFUkVSRVJFOU53YU5mUk0vZlRoSlk4dmNiYXNYUDlkVnAyVThmUHpSdWt0Zk5Hc2JDaE5UU2FYbVVDb1V1SnVlZ295VUpOeEpTVVI2U2hMU2t1TnhKeVZScUFndHo4cldIZ0J3Yk8rL1NFOUpFdUpOMjRUQzBkV2pjay9rdnFDV0hYSG04RzVFWGl0TjlwODZzQjB0Ty9hRXU3ZGZsZVo5VnFqVmFvUnQrUnRoLy82dGNVYTB0Mzg5dlBMMmw3QTA0S3pteHpFeU1zYUEwWlBoRzlBUTYvLzhDYktpUWdDQXZGaUdkWXRuSS9yNlpRd2VQdzJtNWJhZ0JnQlpZUUhXTC8wWlNiR1J5THA3UjY5N21Vck1VTXV2TG9KYWRSUmkremF2UkhURVphSHQ1UnVBaHMzYVZ2bDU1VHlVbkxaMWNLcnluRVJFUkVSRVJNODdKb2VKaUlpSWlPaTU0ZXp1aFE0OUIrUFF6dlZDTEMvbkhuWnRXSWJCNDZiVjRNcXFoMGdrZ29tcEJGSUxTOWphTzhQRm94WnErUVVpb0ZFejJEdTZWR3JPL0x3Y3JGbjRQZTZtM1VaMlpycEdkZWZqV0ZuYjR0N2RPOWkzZVpVUU16STJSdmNoWXlzY0l5c3NlQ2dpcXJEdjRISFRNR2ZXNjFBb1NxQlNxYkI1eFh5OCtjbGNpRVFWai9rdktDck14NXFGUCtERzVUTWE4Y1loN1RIeWpmZjBUdTZybEVxRDd0dTRSWHU0MTZxTjViOThqclRiQ1VMOC9QRXdKTVhld3RqcG44REZ3MXVJbTVsYklESG1Gckl6MHl1YzA4ckdIcjUxRzZCMjNVYndxZE1BN3Q1K0VJdkZ3dlZETzljamJNdHFvUzAyTXNMZ1Y2WS84bnY0OERWRlNZbk9mamxaR1JydHAzVzJOaEVSRVJFUjBYOFprOE5FUkVSRVJGVGo1cXphVjIxejlSbnhLdnFNZVBXcDNyTTY1cXZ1OWVqTHd0SWF5WEdSS016UGUyUS9pWmtVcnA0K2NQWHloYXVITjF3OXZXRmlLc0dHUCtkQ1hpd1Qrclh1MHZlUmllcjRxQWlOdG9tcGFZVjlIVjA5MExIM1VCell0bFlZZS9Ia0FUUnIyMVdmcDRiOVc5ZGcvOVkxZXZWOVd1S2pJckJtd1hlNFY2NFNWeVFTb2R1ZzBlZzJjTFJCaWUveUNWNGpZLzErdlhkMDljQzB6K2RoN2VJZmNlMzhDU0YrSnlVUnYzNDJEVU1uekVUVE5sMkVlUDBtTFhIeXdIYWhiV1B2Q0wvQXh2Q3JGd1Mvd01ZVlZvaVh5SXZ4NzhyZmNmYklIbzE0M3hHdndjczM0SkZyTkh2bzdPQzAyL0d3MGJGbGROUzFCMmRjRzV1WXd0YkIrWkh6RWhFUkVSRVJFWlBEUkVSRVJFUkVMelNSU0FTZk9nMFFjZW0wRUxPeGQ0U0h0eDg4dlAzaDd1MEg5MXArc0hkeTFVcGNGaFhrdzl6U0NtS3hHQ3FWQ2xKelMzUWZOQm9Ba0JoekU1Yld0akMzdElhSmlTbFVLaVVTb205Zzg0cjVHblBZUGFiaU9iVC9TSncvSG9iOG5HeTA3ekdvV3JZanJna3FsUW9IdHE1QjJKYS9OYXF6emN3dDhQTGtEMUN2U1V1dE1VbXh0NUNhRkE4cld6dFlXTnJBM01JU0poSUpTdVJ5M0xwNkh1ZVBoUWw5YmV6MFAyOVhZaWJGdU9tZmFtMXJMUytXWWMzQzcxRlNMRVBMenIwQmxGWWJGK1Rsd0w5Qk1PbzBDSWFqeStPcmM2T3VYOExtNWZPUmtaYXNFZS9RY3pBNjlCejgyUEVQbjdXOFkrMFNtRW5OWVd2dkxLd3o0dklabkQ2MFUramo1UnVnVWJGTVJFUkVSRVJFdWpFNVRFUkVSRVJFOUlKcjJiRW52UDNyd2NQSEg1NitBWHFmZHl1MXNNU1lxUi9oM3QwN09MVDlIN2g2K2NEYzBob0FzSEwrVjhqT3pIamtlRnNISjdoNStUNnlqNm5FRENNbnZROHJXenU0dU5mUzd3azlnNHFMQ2hGKzVvaEdZdGpWd3h2alozNWVZZlZ0Wm5vYTF2LzVrMTd6MTIzVTNLRDFpRVFpZEI4MEJ1NjEvTEIyMFE4b2xoVUJLRDN6dUduYlVLR2ZmLzBtOEsvZlJLODU0eU92STJ6TGF0eTZlbDdyV3ZkQlk5Qjk4Qmk5NXJHeXNZZFBuZnBDbFhscVVoem1mekh6a1dNYU5tdWoxOXhFUkVSRVJFUXZPaWFIaVlpSWlJaUlYbkFObXJWQmd5b2sxK3dkWFREa2xla2FNUS92T285TURvdEVJdlFiTlVtdmJaVDk2d2RWYWwxdHV3MUF4OTVES3pWV0g5KytwVit5RXloTnBMLysvdmVZOThVTVpHZW1JNmhGQjd6MDJqdVFtRWtySE9QaW9WOHkzTUxLQnFIOVIraTlsdklhTm11RGFaL1B3MTgvZndZall5Tk1mT2NydmM4OExpOGxJUVlMdm5sSDY4eHFxWVVsaGsxOEM0MUQyaHMwMzRBeFU3RGc2M2RRSWk5K2JGOVAzenBvMjYyL1FmTVRFUkVSRVJHOXFKZ2NKaUlpSWlJaW9tcm41dVdENnhkUGFzVkZJaEc4YWdlZys2Q3hDQXdLZWFKcmtKcGJQUEw4NDZmTjJzNEJyLzd2Rzl3S1A2ZFgwdHJSeFIwaWtValk5dmxoUnNiR0NHemNBdjFmZnIxSzUrMjZlbmhqNXBlL1FTNlhDWlhmaG5MMzlrUHZseVppeDdvbFFxeGhzellZTkc2cVFWdGVsL0h5RGNEMHorY2hiTXZmaUwxNUZRVjVPUnBmQnhOVENld2RYZEN3ZVZ0MDd2TVNqRTBxUHJ1YWlJaUlpSWlJSG1CeW1JaUlpSWlJaUtwZDU3N0QwYUpUTDZpVVNxalZLcWhWYWhnWkc4UFMydmFSMWJMUE8xY1BiN2g2ZU92VjE4UlVnbGsvcllDaXBBUktwUUpxbFFwcXRScHF0Um9TTXluc0hKMnJMU2txdGJDRTFNS3lTbk4wN0QwVTBUY3VvekEvRDcyR3ZZSTZEWUtyTkorYmx5L0dUdnVrU25NUUVSRVJFUkdSSmlhSGlZaUlpSWlJcU5wSnpLUTFrZ1IrNzRlbHdtTUxxOHBWd2Vycml3VWJoTWVtRXJNbmNnOTdKOWNuTXUrVElCS0pNSDdHWjZ6aUpTSWlJaUlpZW9ZeE9VeEVSRVJFUkVUUERXZDNyNmQyTHdzcm02ZDJyLzhLSm9hSmlJaUlpSWllYmVLYVhnQVJFUkVSRVJFUkVSRVJFUkVSRVQxNVRBNFRFUkVSRVJFUkVSRVJFUkVSRWIwQW1Cd21JaUlpSWlJaUlpSWlvaWRDb1ZBZzZzWU43Tnk0c2FhWFFrUkVST0NadzBSRVJFUkVSRVJFUkVSVWpUTFQwM0hyK25YY3VuNGRzWkdSa0JjWEF3RDZEQjM2eUhISjhmRTR2SGU0ejI0YkFBQWdBRWxFUVZRdllxT2lVRlJRQUltWkdieDhmVEYreWhRWUdmT3RiQ0lpb3VyQWYxR0ppSWlJaUlpSWlJaUlxTnI4K01rbndtT0ptWmxlWTA0ZFBveHQvL3dEbFVvRkIyZG51SHA0UUZaWWlKaGJ0NkJVS3BrY0ppSWlxaWI4RjVXSWlJaUlpSWlJaUlpSXFvMlhqdzhDR2pSQVFJTUdjSFYzeDJjelp6NnlmMlJFQkxhdVd3ZHJHeHVNbURnUnRRTUNoR3N5bWV6LzdOMTNkTlRWMXNieDcweDZtWkFDQ1drUVdnaTlkNUFPaWhRUkJGUlFGQnNXTE5pNHZsNGJYc3NWdXlMZ3RZQ0NpZ2dvSGVtOTE5QnJTQ01WMHBOSlp0NC9BcEdRaEFRSURJVG5zNWFMbVZQM0dFVFc3Ti9aQndkSHgyc2Rzb2lJeUMxRHlXRVJFUkVSRVJFUkVSRVJLY0ppc1dBMEdpOTczdFBqeGhXOFBsOVMrbEo3ekoweEF6czdPMFk5K3l4K0FRR0YrcDNMZVBKWVJFUkV5a2JKWVJFUkVSRVJFUkVSRVpFS0xDMGxoVlZMbHJCLzkyNlNrNUl3R0F4VURRamc5b0VEcVIwV0JzQXJqejhPd0Z1ZmZzcmY4K2F4WmUxYXNyS3krR0RTcE10ZTYzSWNDZzhuSVM2T3RyZmRWaVF4TENJaUl1VlB5V0VSRVJFUkVSRVJFUkdSQ2lyeXhBbSsrK0lMMHRQU2NIWjJKamdraEZ5em1laklTSTRmUGx3a29idHk4V0kyckZ4SmNJMGFuRWxLdXFxMXlpSjg1MDRBR2pSclJzTHAwMnhZdFlyRStIamNUU1lhTm10R1dLTkdWLzdoUlVSRXBBZ2xoMFZFUkVSRVJFUkVSRVFxb015TURINmNPSkgwdERUYWRlbkNuWU1HRmR6Zm01YWFTbUpjWEpFNU96WnVaTXhycitFWEVJRFZhcjJxdGNvaUtpSWlmLzMwZEQ2ZE9CRnpUazVCMzVaMTYyamRzU09EUm95NG9yVkZSRVNrS0NXSFJVUkVSRVJFUkVSRVJDcWc5U3RXa0hMbURIVWJOT0N1ZSs4dDFPZHVNdUZ1TWhXWjArYUM4czRHZytHcTFpcUw1TVJFQU9iUG1rWFB2bjFwMWJFamRuWjI3Tm0rblRuVHA3TjU3VnBxaG9iU3JFMmJLMXBmUkVSRUNqUGFPZ0FSRVJFUkVSRVJFUkVSS1gvN2R1MENvR1AzN21XZVU2OXg0M0picXl5eXM3SUFhTmFtRFoxNzk4YlZ6UTBuWjJkYXRtOVByLzc5QWRpd2FsVzU3aWtpSW5JclUzSllSRVJFUkVSRVJFUkVwQUtLUDMwYWdJRGc0RExQOGZUMkxyZTF5dUw4NmVUV0hUb1U2V3Zjc2lVQVVTZFBsdXVlSWlJaXR6SWxoMFZFUkVSRVJFUkVSRVFxb0Z5ekdRQ2puVjJaNTlpVk1QWksxaW9MRjFkWEFGemQzWXYwZVhoNjV1K2RtMHRlYm02NTdpc2lJbktyVW5KWVJFUkVSRVJFUkVSRXBBSXllWGdBa0JBWGQwT3RkYUh6OXh1ZnYzdjRRcG5wNlFBNE9UdGpaMjlmcnZ1S2lJamNxcFFjRmhFUkVSRVJFUkVSRWFtQWF0YXRDOENXdFd0dnFMVXVGTnFnQVFBN04yOHUwcmQveng0QVFtclZLdGM5UlVSRWJtVktEb3VJaUlpSWlJaUlpSWhVUUxmMTdJblJhR1RMdW5Xc1hyb1VpOFZTMEplY21NaVJBd2Rzc3RhRldyWnJoN09MQzJ1WEwrZFFlSGhCKytub2FCYk9uZzFBeCs3ZHIyaHRFUkVSS1VxMU9FUkVSRVJFUkVSRVJFUXFJUCtnSU80ZVBweFowNll4Ly9mZldiVmtDWDcrL21SbFpoSVRHVW0zUG4yb0hSWlc3bXY5Ny9QUEMrWlpMMGdpWDlnK2Fzd1lBTnhNSmdZLzhBQS9UNTdNL3o3L25NQnExYkMzdCtmVWlSTllMQlk2OSs1ZGNMcFlSRVJFcnA2U3d5SWlJaUlpSWlJaUlpSVZWS3NPSGZEejkyZmw0c1djT0hLRTQ0Y1A0Mll5MGJoRkM1cTBiSGxOMXJyd0JQQ0ZTbXB2MUx3NVQ3ejRJc3ZtenlmaTJESHlMQmFDcWxlblEvZnVORzNWNnJKaUZCRVJrVXN6NUtZZnM5bzZDQkVSRVJFUnVYRjF2ZnZaZ3RlckYvMXB3MGhFUks2UDIyN3ZYL0I2eFIrZjJUQVNFYWtJZnZ4MUVULzh1bEIvbm9pSWlNZ05RWGNPaTRpSWlJaUlpSWlJaUlpSWlJamNBcFFjRmhFUkVSRVJFUkVSRVJFUkVSRzVCU2c1TENJaUlpSWlJaUlpSW5LdEdQSi9TYy9Nc20wY0lpSWlJaWc1TENJaUlpSWlwWEIyZGlwNG5aaVViTU5JUkVTdXZZVEVwSUxYTGk2T05veEVSQ29LZno4ZkFJNmZpTEZ4SkNJaUlpSktEb3VJaUlpSVNDa0N6bjJoQ2JCenoxNGJSaUlpY3UzdDJodGU4RHJBcjRvTkl4R1JpcUpOOC9yWTJSblp1RTEvanhJUkVSSGJVM0pZUkVSRVJFUXVxV1ByUmdXdnY1N3lQU21wcVRhTVJrVGsya2xKVGVYcktkOFh2Ty9RcXFFTm94R1JpcUtTeVkwUmczdnp5OXpsSERrZWFldHdSRVJFNUJhbjVMQ0lpSWlJaUZ6U2tMdTY0VmZGQzRENGhBUWVHdjBzeTFhdEtWUjZWVVRrWnBhUW1NU3lWV3Q0YVBTenhDY2tBRkMxaWpkREIzYTNjV1FpVWxIY1A2Z1h0VUlDZWZITnIxbTVmcWV0d3hFUkVaRmJtQ0UzL1pqVjFrR0lpSWlJaU1pTmJkdnVRN3o0NWxlMkRrTkU1THFaOE5aVE5HOFVhdXN3UktRQ1NVbE41OU1wdjdOaTdYYXFCMVdsVHMwZ0F2eDhNQnAxZnVkYWUzRG83YllPUVVSRTVJYWg1TENJaUlpSWlKVEp0dDJIK085WDB6a2RuMnpyVUVSRXJobS9LbDY4L1BSOVNneUx5RFd6WnVOdS9seXlqdkNEeDhqTXpMRjFPTGVFRlg5OFp1c1FSRVJFYmhoS0RvdUlpSWlJU0ptbFoyYngyNXpsck51eWwralQ4ZnBDVTBRcUJCY1hSd0w4cXRDaFZVT0czTlVOTnhkblc0Y2tJaUlpSWlKeVRTZzVMQ0lpSWlJaVVnSHREai9LSjFObWNpSWlwcUROMGRHQlVmZmR5ZUMrblZYQ3NnUlRwdjNGOU5sL0Y3eS9iMkFQSGgzUno0WVJpWWlJaUlpSWlKUWZlMXNISUNJaUlpSWlJdVVuTVRtRmIzNmN5OStydHhacXJ4OGF3aXRqN3FkYWdLK05JcnM1UERLOEwyZFMwbGl3YkNNQTAyZi9qY25EbFdFRHV0czRNaEVSRVJFUkVaR3JwK1N3aUlpSWlJaElCWkNiYTJIMmd0WDg4TXNDTXJLeUM5cGRYQndaT2JTUFRndVhrY0ZnNElVbmhwS2Fuc0dhamJzQm1QVGpuM2k0dTlHbmUxc2JSeWNpSWlJaUlpSnlkVlJXV2tSRVJFUkU1Q2EzSy93SW4wNmV5WWxUc1lYYXUzZHF6dU1QRHFDS3Q2ZU5JcnQ1NWVTWWVmWGRTZXpZY3hnQW84SEFteTg5VEtlMmpXMGNtWWlJaUlpSWlNaVZVM0pZUkVSRVJFVGtKaFdmZElaSlAvN0pzalhiQ3JXSEJGWGwyY2NHMDdSaEhSdEZWakZrWkdYendyKy80T0NSVXdBNDJOdng5aXVQMExaRmZSdEhKaUlpSWlJaUluSmxsQndXRVJFUkVSRzV5YVNtWi9ETEg4djRmZjRxY25MTUJlM25TMGpmM2Fjejl2WXFJVjBlenFTazhleS9QaU1pT2c0QWUzc2piNHg5aUk1dGRJSllSRVJFUkVSRWJqNUtEb3VJaUlpSWlOd2tzckp6K0dQK2FtYk0vcHUwOU14Q2ZkMDd0ZUNKQndkUTJidVNqYUtydUU3SEovUENHMThTSFpzQWdORm81UCtlRzBIWGpzMXRISm1JaUlpSWlJakk1VkZ5V0c1WTYxZXNJS1IyYlFLQ2c4czh4MncyNCtEZ1VHeGYrTTZkcEtlbDBieE5HK3hMR0hNNTl1M2FSY3JaczdSczErNnkxck5hcmVUbTVwWVlaM203MGpnckVyUFpqTUZnd043ZXZ0ais5TFEwM056ZHIycVA2Rk9uU0QxN2xwcDE2MTYzbjYySWlJamNPbkp6TFN4Y3ZvRWZmMTFFWW5KS29iNndPdFY1NG9IK05HbFEyMGJSM1JyaUU4OHc5bzJ2T0hYdUJMSFJZT0NWTWZmVHEzTXJHMGNtSWlJaUlpSWlVbmJGWjBwRWJnQnpmL21GT3djTktuTnlPUExrU1g3NDhrc0czSHN2alpvWGZvTGZZckV3Ly9mZnljbkpvWG1iTnVVUzM5L3o1cEdXa2tLYlRwMHVhOTdjWDM3aDVOR2pQREI2TkY0K1BrWDZGOCtkZThuNXdTRWgxRy9TNUpySFdaRnNYYmVPUlhQbU1PNjk5M0IyY1NuVWR6QThuS2xmZjgwRFR6NUozUVlOcm5pUEZRc1hzbmZIRHNhOTl4NE9ucDVYRzdLSWlJZ0lBQmFybFZYcmR2Qy9HZk9KaWtrbzFGY3R3SmRIaHZlalk1dEdHQXdHRzBWNDY2amk0OGtuN3p6RGkyOTh4WW5JV0N4V0srOS8vak81dVhuMDZkN1cxdUdKaUlpSWlJaUlsSW1Td3hYVUs0OC9mbFh6bTdWcHc3Q0hIeTYzOVl4R0krOU5uRmp3UGk4M2x5TUhENVk2TC83MGFRNkdoNWM2cm02REJsVHk5TVRCMFpFWjMzNkx3K2pSaERWcVZOQy9hOHNXRXVQakdYamZmZVZ5ZWpZMktvcW9pQWk2M25ISFpYOFJWNjFHRFRhdlhjc1gvL2tQSTU1NGdocDE2aFRxWDc1Z3dTWG50N250dGpJbmg2OG1UaWorNTI3djRJQ1hqdy8xR2pXaVMrL2V1SmxNWlpwM29ROG1UU3B4M1BtKzR2b05CZ01Pam83NFZLbENTTzNhdEd6Zm5xRHExVXY5SEx1M2JhT3luMStSeERCQXpkQlFUSlVxTVhmR0RGNTQ4ODBTVHhkZmFQUGF0WVhlVzYxV3duZnRvcktmSHdmMjdyM2szTllkTzVhNnZvaUlpSWpWYW1YanRuMTgvOHRDRGg4N1ZhaXZpcmNuSSsrOWc5NWRXbU5ucDN1RnJ5Y2ZMdzgrZnVjWnhyN3hKY2NqWXJCYXJmejNxeG5rbUhPNTYzYjlQVTlFUkVSRVJFUnVmRW9PVjJEdUhoN0ZKcUwyN2R4SmJIUTAzZnIwS1haZWNjbkpGdTNhbGJoUCtJNGRaR1ZsWFhLTTBWajRTNnVNakF5KysvenpFc2VmdDNudDJpS0p1T0o4TUdrU3BrcVZlT1RaWi9ucWd3K1lObWtTbzhhTW9XWm9LTGxtTTR2bXpBRmc5dlRweko0K3ZkVDFIbm51T2VyVXExZHFrblBGd29Xc1dMaXcxUFVBUW1yVll2VExMOU84YlZzcWVYb3lkZUpFcG56eUNTT2VlSUo2alJzWEd0dTZZMGNHalJoUlpJMlM0cmtXY1Y2b1RyMTZHSXhHc0ZySlNFOG5KaktTMVV1WHNtUHpacDU4K1dXOEsxY3VkcTJDZVNVSWJkQUFxOFhDNGYzN0M5NWZhaDJyeFVKbVJnWnhzYkhFUkVheVllVktHalZ2enQzRGgrUHE1bGJzM05Telp6bHg1QWk5K3ZkbjdiSmx4WTd4RHdvaTh1UkoxaXhkaW9Palk1SCttcUdoaFU2d3o1bzJyZGgxNG1KaVN1dzdUOGxoRVJFUnVaUzhQQXNyMSsvazUxbExPQjRSVTZqUDVPYksvWU43Y3RjZG5YQnkxRFVXdHVKVnlaMVAzM21HRjkrYVdKQzQvMnp5VExLeXN4bmF2NXRPY1l1SWlJaUlpTWdOVGNuaENzems0VUh2QVFPS3RDY25KaEliSFYxc0h4U2ZIQjR5Y21TSiszeDA3QmhaV1ZtWEhITXhkNU9KZjArWVVLUTlNejJkWDc3N0RyUFpUR3hVRkg3Ky9zU2ZQazNYMjIrblE3ZHVVTW9YTFQ2K3ZveDQ0Z2ttZi93eFIvYnZwMlpvS01zWExPQk1VaEtkZXZUQXBZUUU0bm5SRVJIczNiR2o0UFJvY1FuMDVNUkVkbXphUkVqdDJ0UU1EUzN6Wi9ieTlpNTRYU3Nzak1kZmZKSEZjK1lVT2ptY21wSi9mNXlUczNPWjE3MldjWjczd09qUk9EbzUvUlBuMmJOTSsrWWJUaDQ3eG9KWnN4aGVRbkw2NG5rWEd6Vm1ERG5aMmJ3K1prekIrN0tzWTdGWU9MSi9QMHYvK29zOTI3Y1RIUm5KRTJQSDRsRk1PZWROYTlaZ3RWcHAwcW9WSDd6MldvbXhBQVVQRVZ5czM1QWhSY3FidCt2U2hidnV2ZmVTNjExb3pvd1piRmk1c3N6alJVUkU1TmFTazJObThjck4vREpuT2RHeGhjdEhPems2TUxodlo0WU43SUc3VzlGS0tITDllWmpjK1BpdHAzanA3WWtjT0h3U2dFay8va2xjZkRKUFAzeDNrWWRqUlVSRVJFUkVSRzRVU2c2TFRSZ01CdHpjM1F1MTdkdTFpem5UcCtQcDdjM2pZOGZ5MWdzdjBMSjlleXA1ZWZIN3RHa2NPWGlRT3dZT0xGS0crV0kxNnRUaHVkZGZ4eThnZ09oVHAxaTVlREdObWplbjd6MzNsQnJYcGpWcjhwUEQ1MHBQRjVkQS8vYlRUekVhamR6endBTlU5dk83akU5ZFdFQndNQTg5ODB5aHR1MGJOd0pjc2xTeTFXb3Qwbll0NHl5T3FWSWw3cnJ2UGo0YlA1NGpCdzZVNjlwbFlUUWFDVzNRZ05yMTZqRnIyalMycmwvUFQ1TW1NZnJsbHd1ZDFMQllMR3hhczRhUTJyWHhybHk1VU1ucXE1V1ZtVWw4Yk94bGpSY1JFUkc1V0VaV05uOHVYc3ZNdVN0Sk9wTlNxTS9GeFpFQnZUb3h1SDhYZkx3OGJCU2hsTVRkellXUDNueVNjZU1uc1dmL01RQm1MMWpENmZoa1huLytBWnlkUzM1SVVrUkVSRVJFUk1SV2xCd1dtenQ1OUNoTC8vcUx3L3YzMDY1TEYvcmRjdzkyRjl6NzJxUlZLNEpyMU9DM0gzN2dtNDgrb25aWUdPMjZkS0ZlNDhiWTJka1Z1NlpmUUFCWldWbjhQSGt5ams1TzlCc3lwRXl4V1BMeUFFcThkM2J6bWpVYzNyK2ZGdTNhNGVMbVJucGFXcWxyWHBnRVAzSDBLSXZuekdISXlKRjQrZmdVR25mczBDR1cvdmtuSHA2ZU5HaldyTmkxWEZ4ZENkK3hBMWRYVjR4MmRnUldxMGJEWXNaZWJaeGw0WG51aEhGT1RzNWx6U3RQUnFPUlFTTkdjUExZTVU0ZU84YWViZHRvM0xKbFFmK1dkZXRJT1hPR2xoZVVQTit6ZmZ0bDdWR3ZjZU5pZnovczJMU0pIWnMyWFhud0lpSWlja3M3bTVyT3JMOVdNWHZoYXRMU0N6OUVWc25reHFCK1hianJqbzZZM0Z4dEZLR1VoWnVMTS85OTQwbmUvL3duVnE3ZkNjRDZMWHQ1OXZVdmVPKzF4L0QyVkZKZlJFUkVSRVJFYml4S0RsZGdNWkdSbDd5THRyUjdhcStsbk94czltemZ6c2JWcTRrNGRvektmbjQ4OXZ6ejFBb0xLM2E4ZCtYS1BQSGlpK3phc29WRmMrWXc3WnR2Y0RlWnFOZTRNV0dOR2xIWjE1ZUk0OGNMeHZzRkJPQjhyalR6M2ZmZnozOWVmYlhFV080WU9KQXV0OThPUUc1dUxsQjhjamp5NUVubS92b3JBTnMyYkdEYmhnMWwrcXdYbmxhTmk0N214SkVqZkRaK1BQYys4Z2gxR3pRZzEyeG02Yng1ckZtNkZJUFJ5TDJqUnVIZ1VQd2RjcjM2OTJmUm5EbXNYTHdZZ002OWV4ZEpEcGRIbkdWeDRzZ1JBS29HQmw3V3ZQSm1OQnJwMkswYnM2ZFBaOGZtelFYSjRkemNYSmJQbjU4LzZJTFR4RDlkNXVmOHYvLytGNU5IMFMvMVZGYmE5cXhXSzVFeDhldzdkSUpUa2FlSmlJNGpLaWFCOUl4TU1qS3l5Y3pPSWpmWFl1c3dSYTQ1ZTNzakxrN091TG82NGVicVFxQi9aYW9GK0JJYzVFZjkwQkNDL0t2by9rdVJHOGp4aUJqbUxGekxrcFdieWNvdS9KQ2RYeFV2aHZUdlJwOGViWEYyY3JSUmhISzVuQndkZUgzc1NQeDkvMkxHbkdVQUhEcDZpcWRlK1lUM1huK2NrS0NxTm81UVJFUkVSRVJFNUI5S0RsZGdKZzhQMm5YdFdxUjl6N1p0eEVSRzBxdUVPNGVYekoxN1RlTXltODE4L2VHSHhFUkdZdkx3d00vZm4xWWRPM0k2Sm9iVE1URUY0d1lNR3diQStoVXJDczN2MEswYnU3ZHR3ODdPanEzcjEzTmd6eDY2MzNrbmMyYk1LQmh6UG5IMy9CdHZZRzl2ejg5VHB0Q2dhVlBDR2pVcXROYXNhZE1LdmM4N2x4eTJ1eWc1ZkNZNW1ha1RKNUpyTmxPalRoM2FkZTVjNnVkY3YzSmxRUUwxdk5hZE91SGg2Y25QVTZidy9SZGZjT2Znd1hUczNwMjBsQlE4UEQwWk5tb1VJYlZxbGJobSs2NWRhVi9NejdTODR5eE41TW1UekprK0hZQXV2WHRmMXR4cjRYeXA4Vk1uVGhTMHJWdTJqRFBKeVVYR3Z2bkpKNWUxdHJOTDhmZjZxYXkwYmVUa21ObXdOWndOVzhQWnZ2c1FCanQ3R2plb1QvVnF3ZlRvMXB5Z3dBQk1KbmRjWFZ4d2RYSEYzcjc0NmdJaUZVbHViaDRabVJsa1pHYVNtcHBHWkZRMEVaRlJiTjE5aXU5bUxNWnF5YVY1bzFEYXRXeEF1NVlOY0hRcy9nRWtFYmwyekxsNXJOMjRpOW1MMXJKbjM5RWkvZFdEcW5MdjNkM3AzckVsOXZhNnEvWm1aRFFZZU95Qi92aFg5ZUhUeWI5anNWaUlqVS9pNlZjL1lmeXJqOUMwNGFXdnhoRVJFUkVSRVJHNVhwUWNyc0RjUFR6bzNxZFBrZmI0MkZoaUlpT0w3WVBDeWVITE9WMWNsckhQL3QvLzVkKzErL1RUN051MWk1WWRPdkIvVHovTnZKa3p5N3pQZVI5TW1rUmFhaXBKQ1FuNEJ3WFJzSGx6QU1hLzlGTEJtQXRQQUFkV3IwN3JqaDBMclhGeGNyaTRrOE9wS1NsTStmaGp6cDVMTkhwWHJreVRWcTFLalcvL25qM0ZKbDNER2pYaXNSZGU0UHN2dnNEazRZSEJZT0R1NGNQWnVuNDl5UWtKSkNja2xMcDJjRWhJa1h1RXl6dk9DMDJkT0JHRDBRaFdLeWxuemhBYkhZMkxxeXVESDNpQXhpMWFsRGp2OVRGamlyVDE2TnVYbnYzNmxSclg1VEJWcWdSQWVtb3FBTW1KaVN5ZE40L2FZV0ZGN2tRdTZWUjJTVW82YmFleTB0ZlhvYU9ubUxkMFBTdlg3NlJ1blRwMDZkU1JrUStNSWpEQTM5YWhpZGljdmIwZEhpWVRIaVlUVlgxOXFWT3JacUgrcU9nWXR1M2N6YnhsYS9sNDBtOTBidGVFdmozYkUxb3IyRVlSaTl3NjRoUFBNRy9KZXVZdDNWRGtQbUdBZXFIVnVXOWdEOXEzYm9SUkovd3JoSDY5T3VCYjJZdTNKbnhQWm1ZTzZSbFp2UFQyMTd6NDVMMzA3dExhMXVHSmlJaUlpSWlJS0RsY0VlV2R1emUzUEVwSXR1clFvZFF4ZTdadkp5c3pzMHhqWGMvZGExdkp5NHQyWGJvVXROL1dzeWQzRGg1Y3Bwam0vLzQ3cTVjdUJjRGRaTUxkWkFKS1Qvcmw1ZWFTazUxZDZoZ0ErM05ySlNjbThyL1BQeWNoTG82TzNidXpkdGt5TXRMVGlUeDVzdFE0TTlMVFMrd0xEZ25oeGJmZnh0WE5EUUE3T3p2KytPbW5VdGM4YjhDd1lZV1N3OWNxenZNTzc5OWY2TDFQbFNvOFBuWXNsYnk4TGptdlRyMTYrVW5sQzFUMjlTMTF2OHQxL3VkbVBIY0g5WWFWS3pFWURBd2FNWUlQWG51dDBOalhubjc2c3RaV1dXbmIyclAvR05ObUxpRWlPb0dCL2U3a3gwbVBVZG5IMjlaaGlkeFVBZ1A4Q1F6d3AzK2Yzc1FuSnJKazJVcisvZDhmcVI1WW1lR0RlOUdvWHMzU0Z4R1JNck5hcmV6WWU1ZzVDOWV3YnZOZUxKYkNWeHc0T05qVHJXTnpCdDdSaWJxMXE5a29Tcm1XMmpTdnorZmpuMlhjdTVOSlNEcExicTZGOXovL21jUEhJbm44Z1FFNHFMS0ppSWlJaUlpSTJKQ1N3eFhRK1VTWjA3azdkNi9HNEFjZUtIWE1pU05IeU1yTUxOUFlrcHhKU2lxU2dMelUyQ3V4YlA1OGxwMi9nN1lFRjU0Y2pvcUk0THN2dmlBdEpZV08zYnZUYjhnUTFpNWJ4djdkdTltL2UvY1Z4WEFoRjFmWFF1L2YvT1FUZnZ2aEI0NGNPTURZTjk4czl1ZTNhc2tTVml4Y1NQV2EvM3lSZjYzakJIam44ODl4Y0hUa2RFd01zMy82aVJOSGp6SjE0a1JHdi94eXNmY3puL2ZBNk5FNE9qbVZTd3lYa256dTk0U1hkMzdTc0hHTEZ2Z0ZCdUpkdVhLUnNjTWVmdml5MW5ZcG9hejBtYVFrRG9hSGwzbWRLLzE5ZTZ1S2lrbmdpLy9OSXVyMEdlNGZNcGpiZTNURnprNWZwSXBjclNvK1B0dy9aQkREQnQzRm9yOVg4T0hYTXduMDgrU1pVWU1JOUMvNlo2YUlsRjFLV2pwL3I5ckczRVZyaVlnNlhhVGYzOCtIL3JkMzRJNXViYWxrY3JOQmhISTkxYTRSeE5jZnZNQ3I0eWR4N0dRMEFMUG1yZUxBa1pPODhlSkRWUEgydEhHRUlpSWlJaUlpY3F0U2NyZ0NPbjg2TnZYc1daWXRXRkNrUHpZcUNxRFlQbHZadlcwYnU3ZHR1Nlo3TkczZHVrZ0o1S2tUSnhaNmJ6YWJnZnlUdzBhamthek1UUHJjZlRlZEw3aFh0MTdqeHZUcTM3L1UvUmJQbWNPQnZYdUw3Y3ZOeldYQ0cyL1F2bXRYT3ZYb0FlUW5penQyNjhhK1hidllzbTVka2RMTDZXbHBiRnE5bXBxaG9RUldyMTdRZmkzanZKREJZS0JxUUFBUGp4bkQ1KysrUytUSmt5eWJONC9lZDkxVjZ0eHI3ZkMrZlFDRTFLNE5RRkJJQ0VFaEljV09iZGFtVGJuc1daN0pkL21IMlp6THo3T1dNbWZST29ZUHU0Y1A3dXFQMGFpN0YwWEttNTJkSFhmMjdzRWRQYnN4Yzg2ZlBEWHVVKzY2dlFQM0QrcUpnNFArZWloU1Z1YmNQRFp0QzJmSnlxMXMyTGFIM056Q3A0UU5CZ090bTlYanJqczYwYnBabVA2ZmRvdXA0dVBKRis4OXg0ZGZUbWZWK3AwQWhCODR3ZU5qLzh2ckw0eWtXU1BkUXl3aUlpSWlJaUxYbjc3OXE0RFMwOUlBU0lpTEszUi84TVV1MVhlOXRlN1VpVzUzM0ZHbXNjc1hMbVR6bWpXWHZZZXZ2ejhObWphOTVCaHpUZzVHb3hHajBZaC9VQkJqMzN5enlPbFRWemMzQW9KTHY2ZlJ4YTNrRXlGSER4d2dLU0dCbExObkM3WFhDZ3NqdEVFRFZpNWFSS01XTGFnYUVBRGtseWY4NDZlZnlNck1wUC9Rb1lYbVhNczRpK1BrN015Z0VTT1lOR0VDcTVZdXBVVzdka1h1UDc2ZXNyS3lXSCt1WEhQTE1wUTJ2OXp5emg5TW1sU2t6VDhvaUhxTkc5UDJ0dHNLdGUvZXRvM3FOV3NXVzI1NzQrclZTaWFYSWlvbWdUYy8rcDRBLzJDK24vaUZ5a2VMWEFkR281R2hkOTlGOTg2MzhjbFgzL0RVdUU5NTQ4V0hDS3pxWSt2UVJHNVlWcXVWL1lkUHNuVGxGcGF2M1VGS1d0RXJPanpjM2JpamV4djY5ZTZvLzU1dWNhN09Ucnd4ZGlTL2g2N2ltNmx6c1Znc0pKOU40OFUzdjJMVThMN2NlMWYzY3JrT1NFUkVSRVJFUktTc2xCeXVnTTRtSndQUW8yL2ZJcWRQQVg3NTdqdDJiTnBVYk5JTDRKWEhINyttOFJYSDJka1pMNSt5ZlhIbWZJWGxzc3R5NTNDdTJWeHczekJRYkZuaXBJUUVkbXphVk9wK1NRa0pKZmFGNzh3L09YRHhTV2FBZ2ZmZHgyZmp4elAxNjY5NTZwVlhjRE9aV0RCckZudDM3S0QzZ0FINEJ3VVZtWE90NGl4SnpkQlFtclpxeGM0dFc1ajd5eStNZXZiWnkxNmpQSmpOWm1aTW1VSmFTZ3FOVzdZa3BGYXRNczhkTkdMRUpmdDNidDdNMFlNSEM3WGxtczBzbXorZit4OTdqQ3ArZml4YnNJQnFOV3BRcDE0OVVsTlNXRFovUGs1T1RqenkvUE5VdVNoaDNudkFBTHk4dlZrMFp3NjMzd0Nuclc4MHE5YnY1TlBKTTNub2dlRU03TnZIMXVHSTNISXErM2p6N3IvL3hleS81dlBNcTUvdzNPUDNjRnU3SnJZT1MrU0dFaHVYeE5MVlcxaXljZ3VSMGZIRmptbmFzQTYzZDIxTmx3N05jSEowS0hhTTNIb01CZ1AzOU85Q1dPMWczcHJ3QTRuSktWaXNWcVpNKzR0OUIwL3c2alAzNCs1Vy9GVW1JaUlpSWlJaUl1Vk55ZUVLS0M0MkZnQ2ZLbFZzSEVuWnJWNjZsTlZMbDViN3VoYUxwYUI4WDFudUhNN0p5Y0hCNGRKZjVCMC9mSmpqaHc5ZmNVeFdxNVh3blR2eDlQWW11SmpTeDk2Vkt6UHM0WWVaT25FaUV6LzZpT0NRRUxadjNFalRWcTNvV3NiVDFlVVJaMm42REI3TXZ0MjdPYlJ2SDN0MzdLQmhzMmJYYksrTDVlWGxjWER2WGhiUG1VTnNkRFRCSVNFTUxpWFplN0hXSFR0ZXNqLzYxS2tpeWVId1hidFl2bkFoQWRXcVVjWFBqeVZ6NTlLeGUzZnExS3VIeWNPRFI1NTlsc21mZk1La0NSTjRmT3pZZ2dUeGxuWHJhTkMwS2FkallsaTdiQm11cnE3YzFxdlg1WDNvQ3V5M1AxZnd4NEoxVEhodlBIVnExU3g5Z29oY013UDczVW5EK3ZYNDExdnZFaHVmeEpEK1hXMGRrb2hOcFdka3NYTDlEcGFzMnNMdThLUEZqcWtXNkVldnJxM3AwYWtGZmxXS1ZnOFJPYTlSL1ZwTW52QVNiMC80a1YzaFJ3Qll0M2tQVDd6MFg5NSs1UkZxVmcrd2NZUWlJaUlpSWlKeUsxQnl1QUk2bnhBTXJGYk54cEdVWGUyd3NGSkxQcDhYdm5NblJ3NGNLSFZjL09uVHpQenhSNTU4K1dVQUdyZHNTY05pOXJqd0pHNTJkbmFweWVGbWJkcHc5LzMzbDdyLzcxT25zbXZyMWlMdHh3OGZKaTAxbFk3ZHU1YzR0MTdqeG5UcDNadmxDeGNTSHh0TFVFZ0lReDkrK0xKS3psMXRuS1dwNU9sSjl6dnZaT0VmZnpCdjVrenFObXhZNnIrN2kvM3Y4OCt4V2l5RjNvOGFNNmJJdUtrVEoySXdHckZhTEdSa1pCQVhFNE01SnlmL0hyOU9uZWcvWkFnT2pvNlgvUmt1MTZiVnEzRTNtYWpmcFBqVGRFRWhJVHc0ZWpTLy92QUQ2V2xwVlBIekkvWHNXWDZmT3BXakJ3OHlaT1JJNG1OaldmREhIM2hYcVhKZEUrbzNJb3ZWeXVTcGY3SnB4MkcrL3ZoRHFsUlcyVTJSRzBHZFdqWDUrdU1QZWVGZi95WXBPWVhISHVpUFVTVlA1Ulp5TmpXZDlWdjJzbWJqTHJidU9valpuRnRrVENXVEc5MXZhMEd2enEwSXJSV3Nzc0JTWnQ2ZUhreDQ4eW1tL1BRWHY4NWREa0JVYkNLalgvbVl4MGYwNTY0K25mUm5yb2lJaUlpSWlGeFRTZzVYTUZtWm1SemN1NWRLbnA3NEJWejdKOC96Y25OSlMwMjlxaS9FZXZUdFMvVmF0UWl0WDc5TTQzMzkvYWxadDI2eGZaWnppY1lqQnc2d2RkMDZyRllyWnJPWmpreWYxV3dBQUNBQVNVUkJWTjI3RTlhb0VYWHExU3R4WGF2VlNrSnNMTzRlSHBmYzMyZzA0dWprVkhxZ0pmdzcyYmw1TTBDSmljR29reWRac1dnUmU3WnZ4OEhSRVdjWEZ5SlBuT0RiVHorbGU1OCsxQW9MSzMzdmNvaXpMRHAxNzg2V2RldElPSDJhRlFzVzBHdkFnTXVhZnlnOC9KTHZ6enU4ZnorUVg1TFB5Y2tKWDM5L2F0V3RTNnYyN2ZIMTk3K3k0Qy9UK1pQRTNmcjB3YzdPcnFBOUx5K3YwTGhhWVdHOE1uNDhkdmI1Zjd5ZU9KcC95aWk0UmcyTVJpUDNQdklJbjQwZnovemZmNmRlbzBZRjQyNUZrNmYreWE3OXAvaHF3Z2VZVE82MkRrZEVMbENsc2c5ZlQvaUFzYSs5d1pTcGYvSDRnLzF0SFpMSU5SV2ZlSWExbS9hd2V1TXVkb2Nmd1dLMUZobmpZRzlIKzlhTjZOVzVGYTJhMWNQQjNxNllsVVJLWjJkbjVJa0hCOUNnYmczZS8vd25Nckt5eWNreDg4WC9ackYreXg1ZWZ2cCtmQ3Q3MmpwTUVSRVJFUkVScWFCdTNheEVCYlYrNVVyTVpqTk4yN1FwMDNpcjFZckZZaWxJZHAwOGRneWd4R1J2ZGxZV243ejlOaTZ1cmpnNE9uSTJPWm5Nakl6TExtRzljdEdpZ3RjT0RnNUVSMFFRSFJGUjV2bDJSbVBCR2thanNhQkViOVM1TmVKalk2a2FHTWk5anp5Q2c0TUQvWVlNS1RRL0p6dWJxSWdJdkt0VXdkWE5EWUJWaXhkejlzd1o2cGZ4QlBQRlVzK2V4Y0hKQ1NjbkoxTE9uQ0hpMkxFaXlkbTh2RHoyYk4rT203czcxUys0SHpjOU5aVTlPM2F3ZmVOR1RoNDlpc0Znb0VuTGx2UVpOQWduWjJjVy9QRUhXOWV0WS9Jbm4xRFp6NDhtTFZwUXAzNTlna05DQ3QyUlhGNXhubGZTdmRUbjJkbmI4OUxiYjEvMnZMS09LK3M2VitKeTc5YmV1bjQ5ZHZiMnRPLzZUNGxWRDA5UDl1L2VUYjFHalhBem1RcFBzRm81azV6TW90bXpNUmdNMUczUUFBQVhWMWRHUHYwMGJtNXV0M1JpK0xjL1Y3QnB4MkVsaGtWdVlDYVRPeFBlZllzbng3NkNsOWNLbFppV0N1ZFVkQnhyTnU1bXphYmRIRGg4c3RneEJvT0JobUUxNk5tNUZWMDZOTVhrNW5xZG81U0tyRlBieG9SVWU1RjNQcDdLNFdPbkFOaTIreEFQUC9jZXp6MTJEOTA3dGRDcGRCRVJFUkVSRVNsM3QyNW1vZ0pLUzBsaHhjS0YyTm5iMDZGcjJiN0F6Y25PNXQvUFBvdTl2VDEyOXZaa1oyVUJsSGpxMk1uWm1WeXptZWhUcHdyYXZDdFhwdit3WVpjVjY4TFpzeTlyL0tYWTI5c1hKSWZQbnpCdDNiRWpBNFlOS3pGeGFqUWFtZkxKSjBWT2ZicTR1bkpiejU1WEZNZk1xVk01dUhkdm9iYm1iZHNXZW45dzcxNHkwdE5wMmI0OVJxTVJxOVhLRDE5K3ljSHdjS3hXSzQ1T1RyVHEwSUZPUFh2aWQ4R0oyRUhEaDNOYmp4NnNYTHlZblZ1MnNHekJBcFl2WE1qSXA1NGlyRkdqY28velZqQ29sRHVLZDI3ZVhPak80ZjVEaDlLaFd6ZE1GNXdzN3oxZ0FILzg5QlBmZmZGRmlldlkyZG5SYThBQUt2djZGclJWdlE2bittOWtxemZzNG84RjYvajY0dytWR0JhNXdabE03bno4bjdjWi9meExWSzNpelczdGlpK3JMM0l6c0ZxdEhEMFJ4ZW9OdTFtemFSY25Uc1VXTzg3T3praXpScUhjMXJZeEhWbzN3dHZ6MGxWbFJLNUdjSUF2WDczL1BEL05YTXhQczVaaXNWaEl6OGppM1UrbnNYYnpIcDUvZkFpVlRHNjJEbE5FUkVSRVJFUXFFRU51K3JHaU5kUGtwbVMxV3BrNmNTS0IxYXJSbzIvZkVzY3RteitmUStIaGpENTNGKytrQ1JOSU9YTUdpOFdDd1dpa1J1M2EzSFh2dlNYZTRXcTFXdlAvc1ZqQVlDaFVZdGZXOHZMeTJMdDlPMDFhdFNwMTdNckZpem1UbEVTdTJRemtud0p0MWFFRFhqNGwzM3Y2Mnc4L0VGSzdOcTA3ZGl6U3QzZkhEazRlTzRiaDNMOFRueXBWYU5hNmRhSFRvYmxtTS92MzdNSFQyNXZna0JBQTl1L2V6ZWExYTJuWXZEa05temJGeWRuNWtuRm5abVFRdm5NbnVXWXpiVHQzdmlaeFZpUkwvL3FMbW5YcUZKVGpQckIzTDZlT0g2ZG52MzZYbkZmV2NSbnA2Y1RGeG1LNTZFRUR5RDlaN1Z1MUtpNnVPbVYwWGxSTUFrK1ArNFFKNzQyblRxMmF0ZzVIUk1ybzhORmp2RGp1ZGI1NC8za0NxK3ArY0xsNXBLWm5zR1AzWWJidU9zQ1dIUWVJalU4cWRweVRvd090bTlXblU3dkd0RzFSWHllRXhTYjJIenJKZno2ZlJtUjBmRUdidDZjSEx6MTFMMjFibE8wS0hoRVJFUkVSRVpIU0tEbGN3V1JsWmVIZzRIQkRKV3hGUkFETTVseWVHdmNwZmZ2Y3ljQytmV3dkam9oY3B0bC96V2Zld2dWODlkNXpPRGhVekFlSzVPYVhsMmRoLzZHVCtjbmduUWM0Y1Boa3NmY0hBN2k1T05PdVZVTnVhOXVFVmszcjR1eGMvRFViSXRkVFZuWU9rNmY5eWV3RmF3cTE5K3ZWbnRFUERzVEZwZmdIZUVWRVJFUkVSRVRLU3NsaEVSRzVMbjc0WlNISEk4OHkvdC9qYkIyS2lGeWgxOTcrRDdXQ3ZYaHc2TzIyRGtXa1FIUnNBbHQzSFdEcnprTnMzMzJROU15c0VzZDZWWEtuWTV2R2RHelRtR2FOUW5HdzF3T1ZjbVBhdXZNQUgzNDVnL2lrTXdWdEFWVXI4OXhqZzJuVnRKNE5JeE1SRVJFUkVaR2JuWkxESWlKeXpVWEZKUERVdUUvNWZ1SVhWUGJ4dG5VNEluS0ZFaElUZVdqMEdMNVNlV214b2ZUTUxIYnVPY3pXblFmWXNuTS9VYkdKSlk1MXNMZWpZYjJhdEd3YVJ1dW1ZZFFNQ2NSb01GekhhRVd1WEdwNkJwOU4vcDFsYTdZVmF1L2N2aWxQUFR5UUt0NmVOb3BNUkVSRVJFUkVibVpLRG91SXlEWDM2dmhKdEd6WmxxRjMzMlhyVUVUa0t2MDZhdzVidDIzay9mOTczTmFoeUMwaVB1a000ZnVQcytmQU1YYnZPOGF4RTFFbGxvb0dxQmJvUjZ1bVliUnFGa2FUK3JWVUxscHVlaXZYN2VEVHlUTTVtNXBlME9iaTRzaklvWDI0dTA5bjdPMk5Ob3hPUkVSRVJFUkVialpLRG91SXlEVzFaOTlSUHB6NE96OU4rUnFqVVY5ZWl0enNMQllMd3g5OWtwZWZ2SWRHOVdyYU9oeXBZQ3hXS3hHUnA5bXoveWg3OWgxano0Rmp4TVlsWFhLT3ljMlZGazFDYWRrMGpKWk53dkNyNG5XZG9oVzVmbExTMHZuMnAvbk1XN29lNndVUFI5U281czhMancrbFliMGFOb3hPUkVSRVJFUkViaVpLRHQrQWZ2eDFrYTFERUpHYm5JdUxFdzFDYTFDdmJuV2JsODk4K2UxdjZOYTFKM2YyN21IVE9FU2svTXhmdkpRVksvL21nOWVmc0hVb2NwUEx5VEZ6OE9ncDl1dy94dDREeDlpNy96aXA2Um1Ybk9OZ2IwZFluZXEwYUZLWDFrM3JVYmQyc0I0K2tsdkd2a01uK0dUU1RJNGNqeXpVM3FkN0d4NTdZQUNWVEc0MmlreEVSRVJFUkVSdUZrb08zNEM2M3Yyc3JVTVFrUXFpVmtnZzQ4YmNUNjJRUUp2c2YvRElLZDc0NkVkKytYNHlkbloyTm9sQlJNcGZibDRldzBZK3lqc3ZqeVMwVnJDdHc1R2JoTVZxSlRvbWdjUEhUbkhvYUNSN0R4M2o0T0VJekxsNWw1eG5jbk9sWWIwYU5LeFhrOFpodFFpdEZZU2pvOE4xaWxya3hwT1haMkhPb2pWODkvTjhNckt5QzlvOTNOMTRkRVJmK3ZSb1ovT0hBMFZFUkVSRVJPVEdwZVN3aUVnRlk3RmFpVG1keE9GanAvanA5eVdjakl6aDJVZnZvVy9QOXRjOWxvKy8rWlhBNEZEdXUrZnU2NzYzaUZ4YlAvODJpK2pJSTd6d3hCQmJoeUkzSUl2RlFrUjBISWVQUlJZa2c0OGNpeVE5TTZ2VXVmNStQalFLcTBuRGVqVm9WSzhXMVlMOGxPZ1NLVVppY2dwZmZ6K2I1V3UzRjJxdkYxcWQwUS9lcGRML0lpSWlJaUlpVWl3bGgwVkVLakJ6Ymg1ZmZUZUwrWDl2WU5KL1g2Sm05WURydG5kT2pwbkJqL3liSHlkOVRXVWY3K3UycjRoY0gvR0ppVHoweE5QTW5QS1dUbkhlNG5KekxaeU1qT0hRc1VnT0hUM0ZvV09SSERzUlJWWjJUcWx6alFZRE5VTUNhVnkvSm8zQ2F0S2dYZzJxZUh0ZWg2aEZLbzV0dXcveDJlU1puSXFPSzlUZXZsVkRIaDNlajVEZ3FqYUtURVJFUkVSRVJHNUVTZzZMaUZSdzV0dzhScjg4QVlESkUxNjZicWV2VnEzZnlieGwyL240dlhldXkzNGljdjA5LytycjlPL1pndHZhTmJGMUtIS2RuRTFOSitKVUxNZFB4WERrZUJTSGpwM2kySW5vVWt0RG54ZFF0VEoxYWdaUnAyWXdkV3NHVWE5dUNHNHV6dGM0YXBHS3oyek9aY2FjWlV5ZnRaVHNISE5CdTlGZ29IZlgxb3djMWdmZnlucndRa1JFUkVSRVJKUWNGaEc1SmF4Y3Q0TzNKdnpBVis4OVIvMjZOYTdMbnU5Ly9qT05HcmVpZjUvZTEyVS9FYm4rL2x5d2lEMTd0dkxxTS9mYk9oUXBSeGFybGJpRVpDSWlUM1B5MUdraW9rNXpNdW8wRWFkaU9adWFYdVoxZ2dOOENhMlZud2dPclJsTTdacUJtTnhjcjJIa0lwS1FkSmFwdnkxaS90OGJzVmdzQmUwT0R2WU02dE9aZXdkMXg4UGR6WVlSaW9pSWlJaUlpSzNaMnpvQUVSRzU5dXJVREFaZzc4RVQxeVU1YkxWYTJiNzdFQ01mR0hYVmEyV2twZUxxYmlxSHFDNWZYbTR1RzFmTTUzRDREb1kvL1JyMjlwZGZPdGRpc1dBMEdzczBkdGIzbjNNbUtaNVJZM1hhR3VDRGx4K21RZk4yOUIzMjZEVlozNXlUemJjZi9SL21uQ3hHUHZjV0hwNGxsejlmOE50M0hOcTdqWUVQUEVYMTJ2VkxYWHYyajE5eUppbUJoNTUvczZBdEt6T0RIejk3aTZyQk5SaHcveFBsOFJHS1pjN0o1cS9wazhuSnlhSmx4NTdVcnQvMG11M1Z2RWxqZnZ4NU9sYXJGWVB1aEwzcG1IUHppSXFONTFSa0hDY2lZL09Ud1pHbk9SVjF1a3dsb2M4ekdneFVDL0tqYnExcTFLa1pSR2pOSUdyV0NOU0pZQkVicU94ZGlSZWVHTXJnZmwzNDl1ZDVyTm00RzhnL1dmekwzR1hNKzNzOTl3M3F5ZDE5YnNOSlZ3S0lpSWlJaUlqY2twUWNGaEc1QmZoWDlRRWdNelA3dXV3WEdST1AwZDZCd0FEL3Excm43N25UV2Ixb0ZxUC85Vi84ZzJzVzZmLzJvOWRJakl1NTVCbyt2djQ4OHVLN1Y3Ui9Sbm9xeS83NmhaVGtSSDZkTW9IN1I3OWE1cm5tbkd4K25mSVJWaXZjLytTNE1pV0lqK3pmU1h4TTVCWEZXaEhGeDBTU2tweFlwSDM2eFBjdmE1Mm1iYnRTdjFtYkl1MHI1OC9rNlA1ZHRPclU2NUtKNGVTRTA2eGErRHZlVmFwU3JWYTlNdTE1S0h4N2taOWxYcTZadytFN01Kc3ZuWFNMajQzazVPSDluRGdjenNraisrbmUvMTZhdHUxU3BuMEJaay85aXMyckZnSGc1T1J5VFpQRFFZRUJHSXoyUk1Va0VCUlE1WnJ0STFjdU84Zk02ZmdrWWs0bkVodVhUT3pwUkNKajQ0azRGVXZVNlFUeThpeWxMM0lCVHc5M3FnWDdVVDJ3S2pXcit4TmFLNWlhMVFOd2RuSzhScDlBUks1RXRVQS8zbjU1RlBzT25lQ2JxWCt5Wjk5UkFOTFNNNWs4OVU5bXoxdk55SHY3MEx0TEsrenN5dllRbTRpSWlJaUlpRlFNU2c2TGlOd0NydGM5dytmdE8zU0NSdlhMbGtTN2xMU1VNMlNrcFRMcC9WZDU2djgrcG9wL1VLSCt4TGlZYTVwTU5WWHk0djRueC9ITmYxN2k2UDVkeE1kRUZvbWhKTmxabVVRZVAwekM2V2dNQmdQM1B6bXUzRTlXdmppaVY1RTJvOUdJcTV1Sm9KcWh0TzE2SncxYnRDL3ozSXYxR2ppQ1huZVB1T1Q0ajZZdHVlU2FCb01CWjFjM2ZIejlDYW5UZ0NhdGI2TkczWWFsN24wcDI5Y3Z2Nnp4VllOQ2lpU0g0Mk1pV1Q3dlZ3Q3lzek9aL2VPWFJlWTVPcnR3NTlCUnpQdmxXL0p5YzNGeGRXUE8xSytLM1NPb1JoMWEzWFo1SmRRdEZndnhzWkhFbmpwT3pLbmpSRWNjNWVTUkE2U25uZ1hBenM2ZTRGcDFTMDBtWDJqVndsbHNYclVJSDE5LzdPMGRXUGYzbjFTdlU1L203YnRkVm15WG8zR0Qrb1FmT3E3a3NJMll6Ym5FeGlkeE9pNkptTGdrWXVNU2lZMUxJall1aVppNFJKTFBwRjdSdWxXcmVGTXR5SS9xd1g1VUMvU2plbEJWcWdmNTRXRlNPVnFSbTBuOTBCQStlK2NaTm03YngrU2YvdUpFUlA1RGRmRkpaL2p2VjlQNWRmYmYzRHVvQnowNnRjTGVYa2xpRVJFUkVSR1JXNEdTd3lJaVV1NU9SWjZtZXJYZ3ExNW53UERScEtlZVpjZUdGVXorY0J6UHZQRlo0Uk9lMXZ4ZkxreFFYcWkwQkdoWkVxVG5wU1FuOHNITEQxOXlqSTl2QU9NbS9BQ0F1NGNuajczeVBsKzg5Unc3TjY3RTBjbVpJWSs4Y0ZWeGhZUTI0T25YUHluU2JxcmtoYU9UQ3dDNXVUbWtKQ2R5WU5jV0R1emFRcHV1ZmJqbjRlZEszT3ZDdVJlN3NKeTNqMjhBT2RtWnBKNU5MbmhmbGpYejhzeGtwS1VTZWZ3d2tjY1BzM2JKSEVMcTFHZlFRMk9LUFExZUZpWDl2TXNxTHkrWEdaTSt4SnlUZjVKKzkrWTF4WTV6ZGZlZ1dxMjY3TnEwQ29DSW93ZUpPSHF3MkxGTjIzWXVjM0k0TGpxQ1QxNS9rdE5SRWVSZWtQajE5S2xDU0owR1ZLOGRSdlhhOWFoV0s0eXpTUW5rNUpUdHhQK21GUXVZTjJNeXpxNXVQUFRDMnhnTUJyNTRjd3kvVHZrSVYzY1RZWTFibFdtZHkxVXRPSWpJcUxocnN2YXR6bXExa3BhUlNWSnlDZ2xKS2NUR0pSWWtnV1BpRWpnZGwweEMwdGtyWHQvT3praGcxU3BVRDZwS1NMQmZmakk0eUkvZ0FGK2NuWjNLOFpPSWlDMFpEQWJhdFd4QW0rYjFXTHBxSzkvTm1FOWN3aGtBSXFMaitPQ0w2WHcvWXdGREJuVGp6aDd0VkFsQVJFUkVSRVNrZ2xOeVdFUkV5bDFFZEJ3OXVqVy82blVNQmdOREgzdVI1TVE0VGh3S1o4M2kyZHc1OUo5N2pOUFR6dUxrWEh4aXM2enM3T3p4OXExNnRhRVdlNExadTBwVlJvMTloNi9HdjhEbVZZc0lDcWxEK3g3OVNqekZ1Vy9IUnJJeU0wcnNyK0pmZk1KOXdQRFJoY29PcDZlZVpkSHZQN0poK1R3MnJWaEFqVG9OYU5tcFo1bm1sbVRjaEIvWXVYRWxQMzMxbjRMM0pTbHV6Y1M0YVBidjNNemFKWE00Y1hnZm43MHhobUdQdlhoWjVaTEx5eDgvZmtuRTBRT0VOV25GcUxIalNZeUx3Y1BURzBlbnd2ZWpua21NNDZOL1BZNjl2UVBQdmZNVlZZTkNPSk1ZaDhuVEd6dTdvbitGbXZqdWk2U2NUUUlnS1Q0V29OQURCZWNUKzlsWm1kaloyZE84ZlZmOEFrTUlxRmFEZ0dxMWNETlZLckxtM20zcm1mZkxGTzRmL1NyTkxuSDZkOVdDMzVuM3l4VHNIUndaTmZZZHFnWldCK0RCWjkvZzI0OWU0NGRQM3VTKzBhL1N1SFdueS95M1ZicHFRWUVzWHhsZTd1dFdaTG01RnBMUHBwQ1VuRUxpdVgrU3pxU1FsSng2N3RkemZXZFNNSnR6cjJvdlp5ZEhxdnA2NCsvbmc3K2ZEMzVWdlBIMzg2WmFvQitCVlgxMVVsRGtGbUkwR3VuZHRUVmRPelJqOXNJMXpQampiODZtcGdNUWwzQ0dMLy8zQjlOK1c4eWdmcDI1NjQ1T21OeGNiUnl4aUlpSWlJaUlYQXRLRG91SVNMbUxpa2tnS0xEa2s2V1h3OTdlZ1pIUHZzSG1WWXZvMm5mb1AzdWNQRUpHV2lyVmF0VzlxdlU5Zlh4NTVjUHZyamJNRWsvN0J0V293MzJqWHlGODJ3WmFkN2tkZ1B0S3VMdjRnNWNmSmlzem84VCtzbkl6VldMUVEyT0lpNDdnNklIZGJGd3h2OFRrOFBYaTR4dEF4MTUzMGJiYm5jeWJNWVcxUytZd2ZlTDdPTHU2Rlp4bzNiUnlJVFAvVi9oazlQYjF5d3VWa2I3YVU4TkxaazlqMDRvRitQajZjOThUcjVDY2NKcVBYM3VDNEJxaFBQTFN1emc0NXArV1RFczlTM3hzSkIxNjlNY3ZzRHBWZzBKSVN6M0xaMjg4UTlXZ0dveDg3bzBpRHlZa25JN21iSEpDb2JiaUhob0lybG0zMkJQZ3hUa2RIUUdBYjJDMVl2dHp6VG5NbnZZMW0xWXN3TW5aaFVkZWZKY2FvZitVN2E3VG9Ca2puMzJESHo5N20ybGZqcWQ3LzN2cGRmY0RaYm9EdTZ5Q0FnT0lpa2tvZldBRmxwZG5JUzBqazlUVUROTFNNMGhOenlBbE5mL0ViL0taY3duZ2M3OG1KNmNVSkdQS2c0T0RQZjVWdlBIelBaZjg5ZlVpb09DMU41Vk1idVZlMGw1RWJtNk9qZzRNSGRDTkFiZDNaTUhmRy9sMTdyS0NrOFJuVTlQNWJ2b0NmdmxqR2YxN2QyUncveTc0ZUhuWU9HSVJFUkVSRVJFcFQwb09pNGpjUW43NGRTRTd3NDljODMwaVkrSlp2V0VEZFdwZFdkbmdpN2w3ZU5LdDM3Q0M5MWFybFFXLzVpZDBHelF2L2s1ZHlEOTVuSG9taVpUa1JEeThmTW9sbGl2UnFHVkhHclhzZVAzM2JkV1Jvd2QyRTNQcStIWGZ1eVQyOWc3Y05lSko4bkxOYkZnK24xOG5UMkRjaEI5d2RITEdMNkFhN2JyZENVQmF5bG4yYkYxTDVhcUIxS25mdEZ6MlBySnZKMHYrbUlhYnFSS2p4bzdIMWQwRFYzY1BPdlVleUxJL1p6RDFpL0dNR3ZzT0NiRlJUUDV3SEVueHNaZ3FlZkg4TzE4RDRHNnFSTGUrUTVuNzh6ZE0vdUJWSG4zcFB6aTcvblAvNnV1ZlR5OTQvY0hMRHhNZkUxa29tWjJWbVFGQVJscEttV00rY1RnY2V3ZEhxZ2FGRk9tTGpUcko5SW52RTMzeUtKVzhLek5xN0hnQ3F0VWtmUHNHYW9RMkxDZ0xYcTlwR3g1NzVYMisvL1FOL3A0N25TUDdkbkxQSXkvZ0YxQjh3dmx5ZVpoTXBLZG5sc3RhdG1UT3pTTXRQWlBVOUF6UzBqSklUY3ZJZjUrV2NhN3QvT3ZNZ3I2MDlBeFNVelBJeUNwYjZlOHI0V0Z5dzl2TEF4OHZEL3dxZTFIVnp3ZC9YMi84ZlN2ajUrdUZ0NWZIZGI5WFhrUXFCbWNuUis2Kzh6YjY5ZTdBc2pWYm1mSEhNaUtpVGdPUWtaWE5MM09YTVd2Qkt1N28xcGFoQTdvU1VMV3lqU01XdVhsWnJWWWlZK0xaZCtnRXB5SlBFeEVkUjFSTUF1a1ptV1JrWkpPWm5VVnVyc1hXWVlyYzlPenRqYmc0T2VQcTZvU2Jxd3VCL3BXcEZ1QkxjSkFmOVVORENQS3ZvZ2NuUlVSRVVISllST1NXczNQdjRldXl6L1lkZXhnMXZQelh0ZVRsTVh2cWx4emNzeFZUSlMvYTkraFg0bGpmZ0dxY2pqckoyMlB1TFdoNzdKWDNDVzJZWC9LNng0RDdjSFV2bjlNd1hmc094YzEwNmJVc2VYbThQUEtPVXRlNjFKM0VBeDk4bWc0OStwY3BKaGMzZHdCeWM4MWxHbjg5M1Ruc1VYWnNXRUhxMlNTMnJGNU1oNTREQ0FsdFFFaG9Bd0EycmxqQW5xMXJxVmF6TG9NZWVyWmM5cXhkdnlsZCt0eEQ4L2JkOEEzNHAwVDM3WU5IY2lZeG5zYXRPM0ZvenphbWZmVXVtZWxwMUd2YWh2MDdOL0hWK0xFOCt0SzdWSzRhU0tmYjc4Wml0YkpxNGUra3A1MHRsQnd1amJPTEs2N3VKdUtpVDdGdDNUS2F0dW1NblgzeGZ4WEx6c3BrM2RLNXhNZEUwckJGKzBKbHJIUE5PYXlZOXh0Ly96bWR2TnhjYW9ZMVlzVFRyMkdxNU0zZXJldjQ0Yk8zQ0F5cHpSUGpQc1RGTmYvM1FNMndSanozOXBmODhPbmJuRGk4ajQvLzlRUWRlOTlGOTM3M0ZycGIra3E0dXJpUWtWbit5VkdyMVlyRllzVmlzWkJuc1pDWFp5RTdKNGVzckJ4eWNzeGs1NWpKeXM0aEt6dUg3R3d6V1RrNVpHZm5rSldWLzlxY2svOXJWcFk1dnozbjNManpjM0xNNU9TWXljcktJU016aTZ6c25OS0RLaWQyZGthOFBUMEtrcjQrWHBYdzhmTEEyOHVFajFjbHZEMU5lSHRWd3N2VGhJTzkzWFdMUzBSdVRRNzJkdHpldFEyOXVyUm0zYVk5L1B6SEVnNGVPUVdBMlp6TG40dlhNbS9KT3JwMmJNNnd1N3BSdTBhUWpTTVd1VG5rNUpqWnNEV2NEVnZEMmI3N0VBWTdleG8zcUUvMWFzSDA2TmFjb01BQVRDWjNYRjFjY0hWeHhWNy96eGU1YXJtNWVXUmtacENSbVVscWFocVJVZEZFUkVheGRmY3B2cHV4R0tzbGwrYU5RbW5Yc2dIdFdqYkEwZEhCMWlHTGlJalloSkxESWlLM2tKRkQ3K0RCb2JkZjgzMTZEbm1leno1NDk0cm5mL1RxbzhSR25TemNObTBKV1prWlRIci9GVTRkTzRpRG94UERuMzZ0SVBsVm5DR1B2TUQ4WDc4bExlVU1WcXNWQUsvS3ZpVEZ4ekxsdi84cUdMZGgrYndyanZWaUxUcjBZT1g4MzlpM2MxT2g5bGMrL0E2RDBWam9QdUhVczhtWUtua1ZHbWNGMHM0bVkyZG5YeWhwRjNYaUNLZWpJeTc1ZVMrV0VCc0Y1Tjk5ZktOeGRuR2xmck8yYkYrL25QRHRHK2pRYzBDaC9zTjd0eGM3Yi9yRTk2OW92NXBoalduYnRROTk3MzIwU0ovQllHRElveSt3ZU5aVVZzejdGYU9kSFVNZkhVdXIyM3F6YnVsYzVrejdtcy9mR3NPd3gxNmlmck8yZEw1akVLMDY5YnlpQnd1NjlMbUhCYjk5eDR4dlBtREdOeCtVT3Q3WnhaWGJCNDhFOHBPbE96ZXVaT0hNNzBtS2o4Vm9OTkp6NEhCNkRyZ2ZvMTMrbDRuMW03ZWpZWXYyN04yMm5pa2Yvb3NueG4xWWNKZXlqMjhBWTk3OGpIbS9mTXY2di85azFZTGYyYlJpQWUyNjk2Tmpyd0ZVOHJxeUUyRXVyaTVrWkdYeXhmOW1jZkJveEQ4SjNiejhYeTE1bHZ6M1ZrdEJueVhQU3E0bDcxemZ1ZkhXYzMyV1BQTHlyQVgvemQ0TWpFWWpKamNYVENaWDNOMWNNYm01WW5KM3dkdkxBeTlQRXo1ZUhsVDJxb1MzVjM1QzJPVHVxdE8rSW5MRE1Sb01kR3JibUk1dEdyRjl6MkYrbnJXRUhYdnlIeXEwV0swc1c3T05aV3UyVWI5dURRYmMzb0V1N1pycVMzV1JZaHc2ZW9wNVM5ZXpjdjFPNnRhcFE1ZE9IUm41d0NnQ0EveHRIWnBJaFdkdmI0ZUh5WVNIeVVSVlg5OGkxY3lpb21QWXRuTTM4NWF0NWVOSnY5RzVYUlA2OW14UGFLM2dFbFlVRVJHcG1KUWNGaEdSRzQ2M3J6OTVsandBa3VKanljdk5CZklUWlUzYTNFWldSanIzUGZrcXdUVkNMN2xPOWRyMWVQSzFDVVhhNDZKUEZYc1hiSG13NU9WeE5qbWgyUFVOQmtQQmZjSm5FdVA1YU55akJGYXZUYytCSTZoZHZ3a0E1cHhzeG8zcWgzOXdUUjU1Nlo4RSsyL2ZUc2hQRHJ1VkxUbWNuWlhKbGpYNUpZMXRVZEs2TElKcmhMSjkvZklpWmErenN6SUxKZGQzYjFsRG5mck5jSEZ6TDNULzhPVXcydG5SdG11Zll2dE9IdG5IelA5OVNtemtDVHg5ZkJueDlHdFVyMTBQZ0E0OTg1T21NeVo5eUhjZi81dlduWHZUZDlpalYzeml2RnUvWVFSVXE4V3hnM3ZJVEUrOVJMejJlRmYybzNtSDdnVVBFQ3o3Y3dhTGZ2OEJnSURxdGJobjFQTkYvaHN3R28wTWYrcGZmUDN1aTBRY1BjQ1BuNzNOcUxIdkZDU1BIUnlkR1BqQVV6UnUzWWsvdnYrYzA5RVJySmozSzFXcUJ0SzY4OVU5T0hMMFJEVGhCMDVjMVJxMlpHZG5QSmZVZGNYZDNhVWd3ZnRQMjduRXI3c3pKdmY4QkxDN215c21reXN1VG80cVR5Y2lGWWJCWUtCRjQxQmFOQTVsLzZHVFRKLzlOMnMzN1M3bzMzZndPUHNPSHVlcjcyYlRwMXRiK3ZWdXI1TFRJc0NlL2NlWU5uTUpFZEVKRE94M0p6OU9lb3pLUHQ2MkRrdEVMaEFZNEU5Z2dELzkrL1FtUGpHUkpjdFc4dS8vL2tqMXdNb01IOXlMUnZYSzUyb3NFUkdSRzUyU3d5SWlVdTVjbkp6SnlNekF3M1JsNVdvZmZ1SHRndGZuNzI0OXIwdWZlNGlOUE1HR1pmUFlVTWIxcWxRTnBHdmZvUVh2ZlFPQ0M5MEZXNW9YUi9UQzJkV044Wk5tbDJuODhLZGVZL2hUcnhVYi8zbHVKZys2OVJ2R2lubS84YzE3TDFHN2ZsUDYzZnRZUWJuamkvTk1xV2VTQWNwMGNqZytOcExmdnYyWU00bnhWUFlMb0d2ZklTV09uZnZUUkJiTy9LSFl2bkVUaW04dkwyNGVuZ0NrWDNRSDcrNHRhM0J5ZHNHY2swM01xZVBzMkxDQ0t2NUJQUHJTZjByOHVSVjN4Mjlwa2hKT3MvajNIOWkrZmpsV3E1Vm03YnB5OTRQUEZFbkFOMnpaZ1djRHZ1U25yLy9ENWxXTDJiTmxIVjN1dklmMlBmcVY2ZWVSYTg0aE95c1ROMU1sQU1LYXRDS3NTYXN5eDNsZWx6NkQyYmRqSTgzYWRhVkRqLzRGQ2QrTDJUczQ4dUN6LythemZ6OU5qYm9OaXgxWEs2d3hML3puR3pZc20wZms4Y05YbFJqT3pNakUxZG5saXVkZml0Rmd3R2hud0dpMHc4N09nTE9qSTA1T2p2bS9PanY4ODlySkFXZEhSNXlkei9jNzRIaXV6L25pY1U2T09EdmxqM055UFAvZUNXZG5CeVY0UlVRdVVpKzBPdSs4TW9vVGtiSE1ucitHcGFzM2s1bVpYNFkvSlRXZFgrWXU0OWMvbDlPcWFSZ0RidTlJMnhiMU1ScU5ObzVhNVBxS2lrbmdpLy9OSXVyMEdlNGZNcGpiZTNURnJvUy9wNG5JamFPS2p3LzNEeG5Fc0VGM3NlanZGWHo0OVV3Qy9UeDVadFFnQXYzMTBKT0lpRlJzU2c2TGlFaTVjM1YxSWlNejg0cVR3NlhadW1icFpZMFBDVzFRS0RsY25BTzd0bERKdXpKK2dkV3YrWmVhVzFZdkppOHZqODUzREtaZHQ3NHMvbU1xRzFjc3dHek9JUzh2LzhUMHhRbTlidjJHTDdrbS93QUFJQUJKUkVGVTBieERkM3o5aTVhN3VqREJhODdKSXVWTUVnRDFtN1hsbmxIUFhUS0JtWG8yR1VndW53OTJtZkx5OGsrRVgzaWZydFZxWmZYQ1AyallvajBiVnl6QVA3Z0dyVzdyelo4L2Y4Tlg0MTlnOUw4K3dzZjM2a3J5SmNSR3NYTEJUTGFzWGtKZVhpNWVsZjB3R3Uxd2RuRmx3Vy8vSzNGZVVFaHRrdUppeU12TFplSE03MW4yNXd5YXRPbE04L2JkcUJuV3FPQnpXUEx5eXlVRGZQUGV5NXc0dkkvYkJ6MUlsenZ2WWNrZjAwZzltMVRtV0UyVnZPbDE5d2dnUCtrNzVzM1AvNSs5K3c2UHF2Z2FPUDdkVGUrOWtVSWdoUllJSlpSUVFnMGdUZWtXa0tLSVZMR0JvTWlyb29DSzVhZGdRUkZRRWFSSjc2R1hrSkFBb1NkQVNDRzk5MlN6Ky82eFpFbllUVThJWlQ3UHd3TzVkKzdjMmVWbXl6MXp6bFRwT0RNTGErWXUrNzNDTlpHMXRMVHAzditGS28rbFBMbDVlUmdhNkRIcnRSSGs1aFdnSlpVZ2xVcVJTcVZvYVVuUmtrcVJxTFpwcWZacmFkMXZVN0pQUzRwVUlrSHIvckZTcVVRRWF3VkJFQjRUcms3MnZEMTFORys4T3BTRHg0TFp2dThra1ZGeGdQSzkrMXpvTmM2RlhzUE94b0loL2JzeHVHOFhMTXpyNTNPZ0lEd3Vpb3BrL0wzbElQL3RPOFc0RjBlejdJVmhZbktFSUR5QnRMUzBHRHlnSDgvNTkySFRmenVZTWY4N1hoallqVmRHK3FPakkyNmRDNElnQ0U4bjhRNG5DSUlnMURralF3T3lzckt4dDdXdGwvNi8vdk1BdXpmOHhwSGQvekpqNFRjMDhmVFMyTzdVb1Ixc1cvc2o3aTI4Syt4UExwZnp4N2VMa011TFdmenJmK2pWVXhaa3libUNUeHprMXZWTEhOcStuZ0VqeHZQOHVHbjBIejRPUTJOVE10S1NBV1g1MzlLYU5OUDhHRUZ6Z0xkcnY2RU1mM1ZtcGNHMWNUTVcwTFpMcnhvOWx0cEtUMGtDd016eXdhenNheGNDaVl1K3pmUGpwbkgyeUI0QS9BYU9vTGhZeHNYQVl4aVptSkdibmNtK0xXdnAybmNvOWs2dWF2M0tpZ281ZDN3L3hpYm10T25VUTdVOUx2bzJlemF1NXZxbElCUUtCU1ptbHZRZDlpSytmWVl3YjlJZ3pnVGNxM1RNK29aR3pGKytoZ05iL3lMdzJGNkNqdThuNlBoK2ZMcjdZOXZJbVZ2WExoRVpmb1dDL0R3QUlxNWV3TUc1Q1JZMmRnQ0VuajFTclpMbU5nNU9xdUJ3YWUrTjcxL2xQc3J6MlM5YnE3V0dkWGt5czdJd01qTEF6ZFd4MW4wSmdpQUlqemNqQTMxZUdOaWQ1d2QwNC9LMTIyemZmNUpqWnk0Z2t5a25SU1VrcGZINzM3dFl1M0VQZmwzYTh2eUE3clJ1MlZSTTloR2VPckZ4eWZ6ZjEzL1F5TUdaUDM3NlFaU1BGb1NuZ0ZRcVpleUlGK2piMDQ5dlYvek1qUG5mc2VpOVNUamFXelgwMEFSQkVBU2h6b25nc0NBSWdsRG5IQjJzaVltOWg0ZGIvYTNYMDduM0lJN3UyY1NCclg4eDlZT2xhdnNMOHZNNHZIMDlldm9HK0EwY1dXRmZpZmVpS0M2V1lXNWxXNitCWVZCKzRaejI0ZGRjUG4rYTNSdC9ZK09xNVZ3K2Y1cEpiMzhDb01yNk5UU3ErcHEySlFIZWd2dzh3b0pPc20zZGo1dyt0Sk9pd2tMR1RubTNYaDVIWGJoejh6SUFMazJiQWNwTTR0MGJmc1BLdGhGdUxkcVVhZHQ3OEJoNjlIOEJiUjFkRHUvNGg5T0hkcUp2WU1TZ01aUFYrbzJMdnNQV05UOWdibVZEeS9aZDBOYldBY0RDeW83RXVCaXM3QnJoTjNBRUhYdjBWd1hoSHk1SG5aMlpUckZNVmlad1hkcklTYlBwOThMTG5BM1l6ZFhRUUlhKy9BYWZ6QnlMWEM3SDJxNFJDb1dDd29KOFB2NWhBNmJtNmpjTHExTCt1cUlBc0kyRFU2WEhhNUtWbmtwK1hpNFNpUVNKcEc0eVcySmk3NG15YTRJZ0NNOFlpVVJDNjVadXRHN3B4b3hKSTlnVEVNak8vU2RKU0ZKT1ZwUEo1QVNjRENIZ1pBaE9qV3pvMThPSHZqMDY0TlRJcG9GSExnaTFkK3owQmI3N2RST1RYaDNIOENHREdubzRnaURVTVdzclN6Ny9lQUhiZHU1bTFnZmZNbWZxYVB4OEs1NXdMZ2lDSUFoUEdoRWNGZ1JCRU9xY1N5TmJvbUppNi9VYzFuYU5hTisxTCtkUEhTTGtkQUR0dS9ZcHMzL0grbC9JVEU5bDZFdHZZR2hjY1ZuRDJ6ZkNBR1haNFBMazUrWlVtcTI1Nk1jTm1KaFZMV3ZBcTBOWFdyVHR4SW45MjNCdTRxbmFuaEI3RndCTFcvc3E5Vk9hbnI0QlBqMzhNYmV5NGRkbEh4QjBmRDlOUEwzbzFITkF0ZnVxYnltSmNVUmNDUVZRWlM0SEhUOUF3cjBvaHI4NlEyT0drYmFPTHNVeUdhY1A3VVJiVzRjZUF6U1hSSFp1Mm94bXJYMjRFUmJNNlVNNzhSczRBbEJtL2M3OCtGdU1UYzJSU0NTa0pTY1FkZnNHM3AzOHloeWZtWjdLWjdOZm9xMXZiMTZaOW9GYS84RW5EaElaZmdYLzRlTVlNSElDQTBaT0FPQ1Y2Zk5wN040U2N5c2IxUnJJbWdMRGRXSGVsNnVyZlV6a3pTdjhza3o1ZUlhOThpYjZCb1oxTXBhb21GaGNHdFZQbFFCQkVBVGg4V2RoYnNJckkvcngwZ3Q5Q0F5NXh2WjlKemtYZWcyRlFnRkF6TDBrMW16Y3k1cU5lMm5tN29LL253Kzl1N2ZEMHJ6cUUrRUU0WEh4NzQ0amJOMXppdVZMRnRmclJGaEJFQnJlOEtHRDhXclpnZ1dmZkU1OFVpcGpodlZ1NkNFSmdpQUlRcDBSd1dGQkVBU2h6ams3MlJGOEticmV6L1BjNkVsY0NUbk5saisreDlIVkhidEdMZ0NjTzdhZndDTjdjSFIxcDhlQTRaWDJjem40RkFCdXpkdVUyMFlpa1dCdFgzSFpYS2xVcThMOTBYZHU4djNITXlzZEQ4Q0pmVnM1c1crcjJ2YlJyNzFONTE3UFZYaXNlOHUyOUJ3MG1pTzdOckxqNzUvdzlHcVB1ZFhqazZramw4dlp2UHA3NUhJNWpxN3V0R2piR1FCck8wZk1MS3pwMUhOZ3VjY0duenhJUmxveW5Yb09xREFRN3o5OEhEZkNnZ25ZOFErZGV6Mm55Z2czTWJNQWxPc2pydjVtRVFuMzdtSmo3MFFqbHdjMzkwek5MWEZ4YTg2Vjg2Y3BLaXdvVStKYkxwZHplTWMvSkNmRTByblhjNWhaUE1pWTllN2NzOHJQd1lHdGYxYTViV1ZrUllWb2FldFVXTEl6K3M1TmZsditFVVdGQlF3YU03bEt2eGRWRlJVZGcwOGI5Yld3QlVFUWhHZUxWQ3JGMTZjVnZqNnR1QmVmeks0RHB6bHdMSWlVdEV4Vm14c1JVZHlJaUdMbEg5dG83OTJNZm40ZDZOSEZHME45dlFwNkZvU0dKMWNvK0hYZERnSkR3MW41elpmWVdJc3lzNEx3TFBCd2E4cktiNzdrblFVZms1cVd5UnV2RGtNcWxrb1FCRUVRbmdJaU9Dd0lnaURVdVphZXJ2eXhvZkt5dWRXbFVDZzR1dnRmV3JiM3hhNlJDK1pXTmd5Zk1JdC9mbDdHcWk4WE1HM0JWOXlOdU1ibVA3N0R3TWlZVjJjdFJLcFZjY0EyT2VFZTRmY3pXSE56c3NwdHAyZGdXS05zemRLTWpFM1ZNcHhMa3hVVmNTbm9CRktwdE54MWdLM3RHbFhwWEFOR2pDY3M2QVRKQ2ZmWTlQdTNUSm43UlUyR1hPZnk4M0xaOE90WGhGOEpRVS9mZ0plbXpsVUZOZDFhdEdIc0crK3ByYmRjUWw1Y3pKRmRHNUZJSlBRY05MckM4N2g2dE1TalZUdkNyNFJ5OHNCLzlCMzJVcG45RW9tRTU4ZE40K2NsNzdONTlYZk1XdlI5bWVCcXEvYSszSTI0eHJVTDU4cXNXM3orMUNHUzRtUG8xSE1BenZmTFlkZkVnVzExRXh3dWxzbjRmZm5IeUlxVUpjUTFUV0NJdlJ2QnI4cytJRDgzaHdFako5Qm42SXQxY3U0U2w2NWNaY0lvdjhvYkNvSWdDTStNUnZiV3ZQSHFNRjRmTjRRTFZ5STRkQ3lZNDJjdWtwT1hEeWdEYmNFWHJoTjg0VHJmL1B3dlhUdDY0ZS9uUThkMkxkRFJydml6bXlBMGhGL1g3ZURpdFdoV0xGK0dpWWx4UXc5SEVJUkh5TWJhaXBYTGwvSHVoNHRZdFc0blV5Y01hK2doQ1lJZ0NFS3RpZUN3SUFpQ1VPZWNIR3lReTRxSXZSZUhZeU9IT3Vrek9lRWVHMy85bWpzM0wrUGN0SmtxUzdoRHQ3N0V4MFJ5Wk5kR3ZsODBrN3ljYkhUMTlKbjg5cWRZMlZaKzdvUGIvbEtWUFF6WXVSR1BWdTFwMnJ4MW5ZejVZV2FXMW5oMzdrbXI5cjRhOTI5YnR3SUFTMXNIaHI3OFJwVkxWR3VpcmFQTHFNbHorSG5KWEc2RUJSTjRkRytsR2NmMUtmRmVORmRDejNCaS96WXkwMUl3TURKbTh0dWZZdS9rcW1vamtVanc5R3BmYmgvbmp1OG5PZUVlclgyNnEvNy9LOUo3eUZqQ3I0UnliTzhXdXZkL1FXMDlhZmVXM25oMzh1UGl1ZU5jT0hPRWRxVUM5ODNiZEdUUHY2dTVldUdzS2pnc0t5cGsvNVoxNkJzYU1Xak1hOVY4QnNxcTdackRKWEt5TTVITGk3bHo4ekxMUDN5VGdTTW40UGZjU0ZXZ08vWnVCTDhzblVkZVRqYjlSNHpILzRWWGFqWHVoOFhFM2tNaGw0azFod1ZCRUFTTnBGSXA3VnQ3MHI2MUozUGVHTTNaODFjNWRQdzhaODlmcGtoV0RFQmhZUkZIVDRWeTlGUW9wc1pHOU96YUZuKy9EclJxMFZSa1p3bVBoWDkzSENFd05Gd0VoZ1hoR1daaVlzenl6ejloK3J2enNMQTRJa3BNQzRJZ0NFODhFUndXQkVFUTZweEVJcUY5RzAvT1g3aFU2K0J3WGs0MkFNc1hUS1dvc0lBVzNwMndjMnhjcG8xYml6YWNQUEFmdWRuS3pOOW1yWDF3YXVKUmFkL2hWMElJT1gwWWdCZmZlSit0YTMvZzkrVWY4ZEtiOC9EcTBMVlc0MzVZd3IwbzF2KzBGQjBkWGJYZ3NFeFd4STYvZnViMDRaMUlKQktTNDJOWit0NGtlZzBlUTY5Qm84ck5wSzJNZTh1MmRPbzVnSFBIOXJOei9TODBhKzFUNC9MU1M5NmRTR0ZCWHBtZkFlWXZYNlBXZHZ0ZlA3RjNrM0s3VEZaSWJuWVdSWVVGcXYwdDJuWm14SVNaV0ZqYlZmbjhoUVg1SE5qMkp4S0poQUdqSmxUcEdFK3Y5amc0TnlVdStqYW5EbTdYbURFN2NOUkV3b0pQc25mVEgzaDM3cW5LTkhkd2FZcXBoUlhGeGNXcXRzZjJiaUU5SlpIaHI4N0EyTlM4eW1PdlQ2Ym1scnc1LzB0T0g5N0pybjlXc2ZPZlh3azdmNG9YMzNpZjNPeE1WbjIxZ0x5Y2JBYU1uRkRuZ1dHQWtJdVhhTi9HczhLUzFvSWdDSUlBb0t1cmc1K3ZOMzYrM21UbDVITDh6RVVPSFR2UHhhc1Jxb2w2bWRrNTdEeHdpcDBIVG1GcGJrcVhEaTNwMnRHTERtMDgwUmVscDRVR2NQek1SYmJ1T2NYS2I3NFVnV0ZCZU1hWm1Canp6UmVmTXUzdDk3RzNzY1RQMTd1aGh5UUlnaUFJTlNhQ3c0SWdDRUs5OFBWcHhhN0RKeGsyYUVDTis3aDI4UnpabWVrQWFHdnJNSExTYkh5Nis2djJoMThKSldEblJzS3ZoQURRM0xzalViZHVjQ25vQkZHM3I5Tjc4Qmc2K2cxQVYwOWZyZStVeEh2OHZYSXBDb1VDNzg0OThlbmhqN0dwT1d1Ky80UTEzLzBmelZyNzBLWFBvQXJYSWE2S3ZQc0I2MjgvbWs2eHJJaWV6NDFTN1ZNb0ZGdytmNG85RzFlVEZCK0RucjRCRStjc0lpY3JrNTMvL01yK0xXczVHN0NiUVdOZm8zM1hQalVLd0ExOWFTclhMcHdqS3lPTmYzLy9oamZtTHFuUjQwaEp2RmZoejZWbFphUUJhWUF5WThqQXlJUkdMbTQwYmVaRk85L2VOR3JzVnUzem56NjhrOHkwRk5yNTlzYitvY2tCb0N6SnJZbmZjeVBZK092WG5EdTJqOTVEeHFvOWh6WU9UZ3dlK3pvdTdzM0xsQ0NYU0NSODlPMWZxbTNwS1VrYzJyNGV4OGJ1K1BZZFd1M3gxeWVKUkVLM2ZzUHc5R3JQUHo4dkkvTG1GWll2bUlwVUtxVWdQNC9CTDc1Tzc4Rmo2dVhjUjQ2ZllwaC9oM3JwV3hBRVFYaDZtUmdaTXJpZkw0UDcrWktVa2s3QXlSQU9IVDlQeEowWVZadlU5RXoySEQ3TG5zTm4wZFhWb1gxckQ3cDI5S0tMVHl0c0xCK1BTVnJDMHkwMkxwbHZmL21YNVVzV2l6V0dCVUVBbENXbWwvemZSN3czZnlGdVRaeHd0QmV2RFlJZ0NNS1RTU0xMdWExbzZFRUlnaUFJOWEvM2lMZVlPUFk1Sm93ZCtFak9WMWhZeEtqWFAyYnRMeXV4dHFwWmVlVHdLNkg4dXV3RG1qWnZ3OHR2enNQTTBwck05RlJDVHdjUWRPSUE4VEdSQU5nN3VUTGtwU2swYjlPUnJJdzAvbHUzZ292bmpnT2diMkJJcS9aZDhmTHBTcE5tclRFMk1TUGhYaFMvZmZVaGFja0ptSmhaOE82U1h6RTJNUU1nK3ZZTk5xNWFydXE3aEVRaXdkTEdBYW1XRktuMFFSQlJMaTlHWGl5bnVMZ0lXV0VoUFFlUFZnWGl3b0pQc3ZiN1R3R3dzTFpqN0pSM2NXL1psb3pVWkVMUEhpSHd5RjZTNHBVM1FWM2NtakgyamZkVjVaSUxDL0k1dEgwOXgvWnVwbGdtdzlXakpTK01uMUdsak9pbnhYdmorOU8rYXg5ZW52WUJDb1dDcTZGbnNYTnNqS1dOUGVrcGlSaVptS0dqcThldGF4ZjVkZGtIR0JxYjhzbktUV1g2S0piSkNENXhnTGErdmRIVE4rREUvbTJjUHJ5ejJtUEp6ODBoS3lNTll4TXpESXhOMVBiUCszSTFXUm1wR0JpWmtKT1p3Yks1azFFb0ZDejV2ZXk1bHMyZFRGSmNqTnJ4NWJGeGNLcldXdGZ5NG1JT2JQdVR3enYrUWFGUVlHNWx3L1FQbDJOcFkxL2xQcW9xS1NXRlNXL09aUE52bjZLakkrWWJDb0lnQ0xVWEdSUFA0V1BCSEQ5N2lhalloSExiZVRSMXBsdEhMN3AyYklWN0V5ZFJ3VUtvYzBWRk1tYk0vNDRoZ3dZemZNaWdoaDZPSUFpUG1XMDdkN05yN3g1V0xKa2p2Z3NKZ2lBSVR5VHg3aVVJZ2lEVUMxMWRIWHAxYmN1QmdLTzhQSHBFamZyd2FOV09xUjhzdzYyRk56RjNickxtKzArSXVYTlRWWHF3c1hzTC9KNGJTWnVPUFZRM0JVM01MQmcvNnlQOElxNXg4TCsvdUhFcG1QT25EbkgrMUNIMDlBMTRmK2txa3VOaVNFOUpSRnRIbDRsei9rOFZHQVp3YnRxTWQ3LzRoV3NYQWdrTFBrVnNaRGhaR1drVUZ1U1RucHBJc1V4VzRaZzlXejFZTTlmRXpCS3BWSXAzNTU2TW5EaWJySXcwdnZ0NEJyR1JEOG9uMmpzMnB1K3dsMmpyMjd2TWpVMWRQWDBHalpsTWgyNTkyYno2ZSs3Y3ZNei8vbThXYzVmOWpyVzlZNDJlenllWlJDSlJsZU5XS0JSODljR1VNcVdxUVhtOVBFeExXNXZPdlIvYzBNdkp5cWhXY1BaaDJWa1paR2RsYU56MysvS0Z4TndKVi8xY1VkYTViNS9CbFo3clRNRHVhbzlQcXFYRndGRVRjVy9abHZVL0xTVTlKWW5sQzZZeS9OV1orUFR3cjd5RGFqaHcrQ2c5ZmR1S215R0NJQWhDblhGMXN1ZTFWNGJ3Mml0RGlMbVh4T25neTV3SnVzS2xhN2VReStXcWR1RzNvd20vSGMyYWpYdXhzVFNuaTA4cnVuYjBvbDFyRC9SMGRScndFUWhQaTcrM0hNVEIza2tFaGdWQjBHajQwTUVFaDE1ay9kWkRqMndDdmlBSWdpRFVKWEUzVHhBRVFhZzNRL3k3OHZGWGF4azc0bm0wU3BYc3JRNzNsbTBCYU5UWWplSmlHY2FtRm5oMzlxT2pYMzhjRzd1WGUxeGo5eGE4L3Q3bkpNWEhFSFQ4QUpmT0hXZkF5QW1ZVzlsaWJtWEw0QmRmeDhuVmc4YnVMZFNPbFVna3RHelhoWmJ0dW1qc1c2RlFJSmNYcXdLOEVpUklKQklrVW1tWkFLK3JSMHZlK3ZSSDFUajFEWTJ3dExFbk5Ta0JydzYrZE9qdVgyblphanZIeGt6L2FEbUJSL2VTbWhUL1RBYUdIeWFSU1BEMDZrRGl2U2dVS05EVjA2ZXhXM09lR3oycDBtTUhqcHJJd0ZFVDYyVmNIcTNhVTFpUWowUWl4Y2JCaVNFdlRpbTM3Y2hKYjFYYVgwMkN3eVhjVzdibDdjVS84ZmZLSlVSY3ZVQm1la3FOKzlKRVZsek10cDI3K1d6dXhEcnRWeEFFUVJCS09EV3lZY3l3M293WjFwdk03QnlDUXE5ekt1Z3k1ODVmSlNjdlg5VXVLVFZkdFU2eHZwNHU3ZHQ0MHJGZEM5cDV1ZVBpYUNleWlvVnFpNDFMNXI5OXAvampweDhhZWlpQ0lEekczcDR4bFVuVFp0T3ZaMGRSWGxvUUJFRjQ0b2l5MG9JZ0NNK0lSMTFXdXNUY1QzK21UMjkvQmcvb1YrdSs4bkt6MFRjd2VxSnY4c21LQ3BGcWFTT1ZTaHQ2S0VJRFNJNlBSU1lyd3Q3SnRkSzI4VEdSYUd2cjFHcENnRUtoNE5xRndISW5PdFRVN3YwSE9YTDBFTXNXdmxtbi9RcUNJQWhDWllwa3hZUmR1OFhwb011Y0RycE1YRUw1RTZBc3pVMXA2K1ZPV3k4UDJucTU0K1JnODBSL2poUWVqUThXLzRLUFR4Zkdqbmlob1ljaUNNSmpidU9XL3dnK2Y1YWxIMDF0NktFSWdpQUlRcldJNExBZ0NNSXpvcUdDdzJIWGJ2UGx5azM4dFdxbENJZ0t3bE5BTHBjemJzcDA1azBmZzFlTEpnMDlIRUVRQk9FWnBsQW91QnVUd0tuN2dlSnJOeU5WbFYwMHNiWTBVd1dLMjNwNTBzak9VZ1NMaFRMQ3J0N2l5NTgyaSs4dWdpQlVTY2wzbzduVFI5TzZSZE9HSG80Z0NJSWdWSmtvS3kwSWdpRFVxOVl0bXVKb1o4Nm0vM2FJMmZlQzhCVFl0RzBIam5ibUlqQXNDSUlnTkRpSlJJS3JzejJ1enZhOE1xSWZhZWxaQkYrNndZV3dtNFJlamxETEtrNU96ZURROFdBT0hROEd3TmJhbkhaZW5yUnQ3VTdiVmg3WTIxbzJ4TU1RSGlOL2JqN0lLMk5HaWNDd0lBaFZJcFZLZVdYTVNQN2FmRUJVVlJJRVFSQ2VLQ0k0TEFpQ0lOUzdXYStOWk1iODcramIwdzlySzNIVFRSQ2VWTWtwS2Z5MWNSTXJscjdkMEVNUkJFRVFCRFVXNWliNCsvbmc3K2NEUUh4U0toY3VoM01oTElLUXNKc2twYVNYYVorWW5NNytvK2ZZZi9RY0FQYTJsclR6OHFCMVN6ZGF1THZnNG1RbmdvVFBrQnNSMFVUZFMyWmd2OTROUFJSQkVKNGdBL3IxNFkrLy91SG1yV2c4M1p3YmVqaUNJQWlDVUNXaXJMUWdDTUl6b3FIS1NwZFlzMkV2dDJQUytmempCUTF5ZmtFUWF1L0RUNy9BemRtaXdWNUhCRUVRQktHbUZBb0Y5K0pUQ0wxOGt3dVh3d2tOaXlBMVBiUENZL1QxOWZCbzZrUUxkeGM4M1Z4bzd1NUNJM3NyVVlyNktmWE56eHR4ZFBiazVkRWpHbm9vZ2lBOFlmNytkd3YzWWlKNDU4MHhEVDBVUVJBRVFhZ1NrVGtzQ0lJZ1BCS3ZqUFJueHZ6djJMWnJEOE9IREdybzRRaUNVRTNiZHU0bVBqNldoVytOYnVpaENJSWdDRUsxU1NRU0hCMnNjWFN3Wm9oL1Z4UUtCZEgzRWdrSkM3K2ZYUnhPUmxaT21XUHk4d3NJdTNxTHNLdTNWTnRNakF6eGRIZW1oYnNMemR4ZGFPYmhnbzJsK2FOK09FSWRLeXdzNHVqcEM2ejk1WTJHSG9vZ0NFK2cvbjE3TWVuTnpjeWNQQnhkWFoyR0hvNGdDSUlnVkVvRWh3VkJFSVJIUWtkSG0wWHZUV0xXQjkvaTFhSTVIbTVORzNwSWdpQlVVZml0MjZ6NWN6MC9MSDBiSFIzeDhWRVFCRUY0OGtra0Vsd2M3WEJ4dE9PRmdkMlJLeFRjalk3bnd1VUlia1JFY1MzOEx0SDNFbEVveWhaYnk4cko1ZnpGRzV5L2VFTzF6Y3JDVkJrb2RsZG1GemQzZDhIVXhPaFJQeVNoRnM0RVg2R1poNGRZQWtjUWhCcXhzYkxDdzgyZHMrZXY0dWZyM2REREVRUkJFSVJLaWJ0N1Q1aklXN2R3ZFhOcjZHRlVLRDgvSDMxOS9ZWWVoa1l4a1pHa3BhYmkzcnc1Qm9hR0d0dkUzcjFMYWtvS0xWcTNSbHRIelBhcmpZUjc5MGhPVEtSVjI3WU5QWlE2SjY2bG1uRzB0MkxPMU5FcytPUnpWbjd6SlRiV1ZnMDlKRUVRS3BHVW5NTDgvMXZNbkttamNiUVh2N09DSUFqQzAwa3FrZERFeFlFbUxnNnFiVGw1K1lUZml1WmFSQlEzSXFLNEVSNUZmRktxMnJFcGFabWNEcnJNNmFETHFtMzJ0cFkwY1hIQTFjbWV4czcydURyYjQreGtoNkcrM2lONVBFTDFuQW0rUXE4ZTNSdDZHSUlnUE1GNiszWGpkSEN3Q0E0LzVQQ2VQUmdaRzlQRno2L0t4OFRIeHBLUmxrWmpkL2Q2djhjY0ZoSkNYbTR1bmJvL20rOEJLVWxKcENZbjQ5R2lSYldPKzNmTkdscDZlK1BWcmwyRjdWWjkreTB0MnJTaGU5Kyt0Um5tWXlNME1CQjdSMGNjbkp6S2JEOSs0QUF1Ym02UFhkeEdvVkJVdUJ4S1htNHV4VElaeHFhbVZlb3ZNaUlDTXdzTExLelU3dzFscHFlVG41ZUhyWU9EaGlNclZwQ2ZUMkZoSVlhR2htaHBhdzVacXRvWUdhR2xwZFVnZlQ1dFJIRDRNYVJRS0ZqMzAwK1lXVmp3d2tzdnFiYWZPWHFVLy83NWh6RVRKOUxCMTFmdE9MbGN6c0paczdDeHQyZk93b1ZsOXUzZHVyVk94bVpzYWtxUGZ2M0szYjk3eXhZQ2p4OW4vSnR2VnZ0TnBiVElpQWgrK3VvclppMVlnRlBqeHFydDhmZnVWZWw0TFMwdGJPenN5bXpMeTgzbHQrKy94OHpjdk53M0xwbE14cHFWS3pHM3NLQjErL1kxSHYvRDU4MU1UeWNqUFoyTXREVFNrcFBKek1oZzZKZ3g2Tlh6QjV6WXUzY3BLQ2lvazc2YWVub0N5dXZ6eUw1OU5QWHd3TlhkdmNKamdrK2Y1dmpCZ3l6NzVaZHkyeFFYRjNQbTZORXFqYUVtSHlTZXBtdnBhZUhuNjAxOFVpcnZMdmlZRmN1WFlXSmkzTkJERWdTaEhGbFoyYnl6NEdOR0R1NHVibklJZ2lBSXp4d2pBMzNhZW5uUTFzdER0UzB0STV1YnQ2SzRIcTdNTHI0UkVVVjZacmJhc2ZHSnFjUW5wbkltK0VxWjdiYlc1alIyY3NEVnhZN0dUdmE0T2puZzRteUxpWkhtQ2FkQy9WTW9GSVJjdXNuRVYxK3JkVis1MlZrWUdwdlV3YWlxcjFnbTQreVIzWVJmQ1dYY3pBL1IxaFlUbEIrbFpYTW4wNnE5TDBOZW5GSXYvUmNWRnZEYjF4OVJWSmpQeERtZllHcGVmcGI3bm45WGMvUHllWWEvT29QRzdpMnIxUC90NjJFYzJmMHZuWG9Pb0xXUDVpQlpla29TZjYzOGdoYmVuZWc3N0NXTmJTcXlhOE1xZFBYMDhSczRFbjBEOWRlOFMrZE9jTzNpT2NhOC9rNmRyTzJlbnBMRWo1KzlUYy9uUnRKandQQmE5MWVaOXQ1dFdQdjMra3FETVUrVFJYUG1ZRzFueDZ6NTg4dHRjMkQ3ZG16czdLb1ZIRDUzOGlTbkFnS1lzM0NoV2hDdXJ1My83eitTRWhKcUhCdyt2R2RQdFk5cDVPUkVpelp0YW5TK3VpU1h5L24xbTI4b3lNOW43dUxGR0JwVnZlckorVE5uTUxPd3FEUTRISEg5T2xhMnRyVWQ2bU5qdytyVjlCazBTTzI2M0wxbEMzMEdEVklGaDgrZFBGbHVINDdPemppV3VrZGRuOWF2V2tWMlZoYVRaODlHNTZIRXBZTDhmTDVhdUJDSlJNS0hYMzZKVkNxdHRMK2Z2dnFLWGdNRzhOeUlFV3I3QXZidTVleXhZN3ovNmFmVitqK1h5K1dzV0xxVXpJd001bjMrT1FZYUFya0toWUtmdnZxS2pMUTA1aTlaVW1rZ3R6NzZmQnFKNEhBdEpDY2tjT2JZc1RydGMraVlNU2dVQ3E1ZXZLZ1drR3JicVJNSGQrNWt6NVl0dFBUMjFwaXRLSlBKa0JVVnFXMC91bjkvbll6UHhzNnV3dUN3VDlldVhEeDNqblUvL2NUMHVYUHIvQTM4MjA4K3FWSTdZMU5URm43MVZabHQrN2R2Snk4M0Y2OTI3VGgvNW96YU1TMjl2UWsrZFlyTTlIU2F0V3BGOE9uVGFtMXNIUnh3YWRJRVVMN0laNmFuVTFoWXFKeGxVbEJBZmw0ZWVibTU1T1hra0pPVFEyNTJOc1hGeFJySEtKRklHRGwrZkpVZVQwMXQrZnR2WXUvZXJaTytTZ0s4bVJrWm5EeDhtT01IRHZEbSsrOWozNmdSb0h6UmZWaEpDVFpOK3dDa1VpbkZNaGs3Ly8yM1NtT29TcnVLQXRHbFBVN1gwck5vekxEZXBLWmw4dTZIaTFqKytTY2lRQ3dJajZHc3JHemUvWEFSdnUwOEdUT3NkME1QUnhBRVFSQWVDeFpteG5SdTM1TE83WlVCRjRWQ1FVSnlHamZDbGRuRjF5S2l1QmtSUlc2KzVrbTZpY25wSkNhbkUzVGhXcG50bHVhbU5IYTJ3OVhaWGhrOGRyYkR4Y2tlYzFPalp5YkkwRkJpNHBLUWF1dmcyS2o2bVM2bEhkcStudVA3dGpCdHdWYzRPS3N2b2ZQYjF4K1NraGhYWVI5V3RnNjgvdDduTlRwL2JrNFdoM2R1SURNdGhZMnJsdlBLdEErcWRmeXl1Wk5yZE43eUdCcVpNR3ZSOTNYYTUrTXNLUzZHekxRVXRlM3JmMXBhclg3YWR1bE55M2FkMWJZZjNiMkpXOWN1MHJGSC93b0R3Mm5KQ1J6YnV4bExHM3RjM0txZXRCRjY1Z2pYTGdUaTJhcjhRRTlZOEVraWIxN0J3cXI2Z1o3OHZGeE83djhQWFgwRCtnMTdXV09iTXdHN0NMOFNpcE9yTzkzOG42LzJPUjUyK2Z3cDBsTVNOUWFpNjRPVFl5TWtVbTFpNDVKeGFtVHpTTTdaMFBMejhpakl5NnZ6ZnBNU0VwQktwZGpZMjlkNTMzWHR3UGJ0MVQ2bWc2L3ZJd2tPNTJTclQxNTdXUGUrZmRtMWFSTkg5dTZsMThDQjViYlQwdEpDMzhDZ0xvZjNTSHo5OGNja0pTUlUremdiT3p2ZSsvVFRHcDkzeTU5L2xydXZ6NkJCanlRNExKUEp1SDc1TW5ZT0RtcUJZWUNETzNlU2w1dUxSQ0xoVkVCQWhUR2Z5dVJrWjNQK3pCbGMzZDBwS0NqZ1huUzBXaHVKUktJeFZuUXFJSUNFdURpNjkrMUxkbVltMlptWlpmYWJtcHR6OWVKRjRtSmk4TzNWaTR5ME5MVSt0SFYweW1RejEwY3FzSXVLQUFBZ0FFbEVRVlNmVHlNUkhLNkZ0TlJVVGg0K1hLZDlEaDB6cHR4OUJvYUc5QnN5aE8wYk5uQm8xNjRLMjJwUzJ4ZTFlVk9uVnRyR3pzR0JLVysvelE5TGx2RDNyNzh5WitIQ09pMm4rL3FjT1ZWcXAvM1FiSkRiTjI5eTluNGdQK2pVS1lKT25WSTdadnliYjNKdzE2NEsyL2oyNnFVSzZCMC9jRUR0elVWSFZ4Y0RRME1NREF5d3NyYkcyZFVWSTJOampFeE1NRFl4d2NUVUZCTXpNMHpOekRBeE02dlNZNm1OOFZPbmFwd3NVTnJYaXhiaDdlT0QvOUNoVmVyVHpOeWNpZE9uOCtzMzMvREgvLzdIakE4K3dOVGNuTS9lZTQvY25CeU54OHlmTmszajltVy8vSUt1bmg3TGZ2bUZ2VnUzY25UL2ZyWGc3cnlwVStrMVlBQjlCdzltNjk5L0V4b1l5TkF4WTlEVksxdU9MZVRzV1dJaUk2djBHT0R4dXBhZVZXKzhPb3hWNjNZeS9kMTVmUFBGcDZMRXRDQThScEtTVTNobndjZjR0dk5reXF0VmUzOFFCRUVRaEdlUlJDTEIzc1lTZXh0TGVuWlZMcWNqVnloSVNFemxia3dDZDZManVCc2RUMlIwUEhkakVzZ3ZKMmljbXA1SmFub21vV0hoWmJhYm1oamg3R2lEdlkwVkRyYVcyTnBZNG1CcmlaMnRKWGJXRnVqcWl1elEycnA2TTVMV0xXdGUrYXhFZG1ZNnVkbFovTEwwQTJaODlBMDJEbVZ2Z0tZa3hwRVVGMVByODVUSHhNeUNWNmJQNStjdjN1Zld0WXNreGNXb2phRWlkVDAyUStPeUpTcmZHOTlmclkxVUtzWFF5QVNucHA1MDZUMFlydzVkTmZhbDZkaUg5UjgrbnY0anhsZlkvdXMvRDFUWXAwUWlRZC9RQ0N0YkIxdzlXdUhkeVk4bXpid3FQWGRGUWs0SFZLdTl2Wk9yV25BNEtTNkdnRjBiQVNnb3lHUGIyaC9WanRQVk4yRHcyTmZZdGVFM2ltVXlEQXlOK0cvZENvM25jR3JpUVVlL0FhcWZpMlV5THA0N2hvNnVIajQ5eW4rdUx3V2RBS0NkYjU5cVBTYUFxNkZua2NtSzZOaHBBTkp5c3JOR1RaN0RWeDlNWWUvbU5YVG8xZzk5dzZwbE1SN1kraWRaR2VvbC8yK0VuUWNnNHVwRm9tNWRyN0NQa1pQZXF0SzVLdE9tVlV1dTNMenp6QVNIYTBzbWszRms3MTU2OXU5ZjVqNWZRbXdzVnJhMmF2ZmtTbFIyajdxcWlTT2w3YThreU92VXVIRzV5K1oxN05hTlVhKytXcVh6Vk9YK2VsMzU5TjEzcTl6MitNR0RIRDk0c056OXJtNXVUSnM3dDhJK3R2NzFGMEduVHJIa3A1K3FmTjVIcGRlQUFaVTN1azlUa3QzdG16ZEpUa3dFNEY1MHRNYk00Skx0SlZub1E4ZU1VYXVDK1NqLy8yOWR2MDVoUVFGdE8zVlMyM2NuUEp4VEFRSDQrZnNqMWRKaTMzLy80ZDY4ZVkwVC9ZN3MzVXRoUVFGM3dzUDVmdkZpalcya1VxbmF0UkZ6OXk3N3RtMEQ0T1Rod3hwamJVTkdqK2JJdm4yQXNyS3VwZ3Fram8wYk0zdkJnbnJyODJrbGdzTzE0TkdpUlkzZWJFck1tenExMmdIYnpuNStuRHg4bUROSGorTGJzeWZXRDJVWEExREpyT0s4M0Z3V3o1MUw1KzdkR2ZiaWk5VWRkcVZzN08wWi92TExiRmk5bXNONzlqRGcrYXJOOWt0TFNTRXlJZ0pBRlhTOWNma3lTZkh4QUxUcjNMbEdwYW96MHRMNGU5VXFUTXpNZVB2amo4bk55Y0hZMUxUTW1oVUtoWUtmdnZ3U2hWek8zTVdMc2JLeElTayt2a296MUQ1Y3RneGRQVDEwOWZTcVZIN2hVYXJxN0JaOVE4TnF6Y1p6YWRxVTBSTW1zUDYzM3pnWkVNQ2dFU01ZTW5vMFJROEZvaStIaEJCKzdSckRYM21sV3VQV1JGZFBENjkyN1FnTkRLUzVsNWZhdFg4eEtFaTFwc0dUZWkwOWE2UVNDVk1uRE1QQzRnalQzbjZmSmYvM0VSNXU2alBzQlVGNHRNSnYzV2IrL3kxbTFPQWVqQjdXcTZHSEl3aUNJQWhQSEtsRWdvT2RGUTUyVm5UcDhLQ2txMXloSUNrNW5ic3g5NFBGMFhGRVJpZHdOenFlbkx4OGpYMWxadVZ3NVhvT1Y2NUhhdHh2YVc2Sy9mMWdzWU9OSlhhMkZ0alpXQ3EzMlZpaXI2ZGJIdy94cVJJZGswQmpGK2RhOS9QOHVHbmtaR1VRZXVZSXYzNDVuMW1MdmkrYjRha3NyRlVtUUZsYVpRSFFxZ1JJUzJTbXBWU2FDV3hsMjRqNXk5ZVUyV1pvYk1xblAyMnU4bm5LVTlGWVRjd3MwTlZUWnAvSlpJVmtwcVZ3L1dJUTF5OEcwYm4zSUVaUExuOGlkK2xqSDFhNm5MZVZiU01LQy9MSXlraFQvVnlWUG91TGk4ak56aUxtVGpneGQ4STVlZUEvWEQxYU1uTFNiSTNaNEZWUjN2OTNWUlVYeS9qbmx5OHBLbFJPTExsMDdvVEdkb2JHcHJpNE5lTmlvSEl5ZTlTdEcwVGR1cUd4YmRzdVBjc0VoNitFbkNFM080dk92UWRoWUtTNXFsZEs0ajBpYjE3QjBOZ0U1NlllNUdSbGFHeW5iMkNrY1czSDBQdEI4bzUrL1N2TXBqWXlNY1hBd0lpdGEzOG90MDNyanQzTGxMNE9QWHVrd3NrTjUwOGRLbmRmaWJvS0RyczRPeEVUbTFnbmZUM3RGQW9GLy83eEJ4ZURnOG5KemxZdHJaaVhtMHRHZWpyZUhUdFdlTHlqaXd2TnZNcE8zcmdlRnFZeFk3RXFBaW9wRDkyeFc3ZHlnOE9QcTlFVEpxaHRLeWdvb0tpd0VHT1Q4cGRBeU1uT3hzaTQ3R3VCU1JYV3BKWEw1ZVZXanl3dElTNk9wUGo0U2t0UzF5Vk5aWkRMb3lrNGZPN2tTVUlEQXdIbGRYWTlMRXl0VGNuMngyWDk2cEN6WjlIUzFxWmQ1N0lUanRMdjM5KzJ0ck5USm90SkpGd0pEV1h0eXBWTW56c1hVM1B6TXUwZnJvZ1pIeHVyMnVidDQwTnFTZ3Fuang3RndOQ1FTVE5ucXIwSHhNZkdzbW50V3V3ZEhjdHNUMHBJNEk4ZmZzQ3BjV05lZStzdGJ0MjRRZmpWcXd3ZU5VclZSMUZSRWF1KytZYkMvSHptTEZ4SWNYRXhRU2RQTW5UTUdJMEppZlhSNTlOTUJJZWZNRnBhV3ZRZk5veC9mditkdzN2Mk1IYlNKTlcra2hkZkxRMEJ5bGVuVFZPdGJ4dDk1dzZ5b2lLMVg4aktsTzZqTXUwNmQrYmdybDBjUDNDQVR0MjdWeWxJR1hYN05odFdyeTZ6N2NDT0hXWDZySzdjbkJ6KytQRkg4bkp5bVBMMjIram82UER6MTE5alpXUEQ2M1Btb0tPamcxd3U1M0pJQ0MzYnRxV0h2ejlXTmpiY3VuR0RWZDkreTVEUm95dGQ1L2JoRjh6SFVVeGtKQ2xKU2VYdVQwMUs0bUpRa01aOTVYMFk4KzdZRVNRUzFSdTVwbld3VXhJVENiOTJyVnJyaWxURTNGTDV4VG90TlZVdE9Cd1hHMHVMMXEyQkovZGFlbGFOR2RZYmV4dEwzcDMvRVpQR3Y4THdvWU1iZWtpQzhNemF1bU0zYS81YXo5dFRSNHMxaGdWQkVBU2hqa2tsRXV4c0xMQ3pzYUJUdXdlVFZSVUtCY2xwR1VSRko5elBNRllHanlPajRzbkt5YTJ3ejVLTTQ2czNJelh1TnpjMVZnYU83d2VMN1cwdHNiVzJ3TnpNR0ROVEV5ek1qVEhRMDMybVMxZEgzVXVrWDUvMnRlNUhJcEV3OW8zM1NFdEpKUExtRlU3czM4YmdzUS9XTWM3SnprQlB2M1lsT2JXMHRMRzByZjNFNDZwa0NXLzYvVnRpNzBZd2J2b0NyTzJyZC8rb0lzK1BtMGJiTHIxVVArZGtaYkJ2ODFyT0JPd2k4TWdlbW5pMHdxZUhmNVdPTGMvODVXdTRjUFlvZjYzNFF2VnpWY2NEeWtEb3RRdm5PSG5nUHlMRHIvTDlvdG04K01aN1ZUcDNYZHU2OWtlaWJsMm51WGRIWG50M01TbUpjWmlhVzZLclYvYitYSHBLSWw4dm1JcTJ0ZzV6UGx1QnZaTXI2U21KbUpoYm9xV2wrZmJ2NTIrUEp5MzVRVVc4d0NON0NEeFNOa0JXRXR3K2Qydy9Db1dDM093c1BwbFpmcUxKNUhjK1U4dDhUa21NNC9xbElCeWNtK0xpMXJ6U2JPb01rb21QTFgrSk5HczdSNDNySXRja0VMOXM3dVE2elpwM2NYSWs0T2lWeWhzKzR4UUtCVnYvL3B1THdjRTA4ZkJnOE1pUmFobVZGNE9DMU81VmZ2VFZWNm9ncFpPcnExcENVbFpHUm8yRHc3VkpBSlBMNVJRV2FLNE0wcEI4dXBhdHhsQllVTUMzbjM2S2lha3BVOTk3VCtNYXEya3BLWHp6eVNmNCtmdFh1Y3BrWmVURnhkeTZmcDJybHk1eDllSkZVcE9UYWRhcTFTTU5EdGZXaTVNbjgrTGt5Y3liT3BVK2d3YXBYWHZsYlc4b2VibTVYTDV3Z1padDJwUUo5R2RuWnZMYmQ5OGhLeXBpd3ZUcHFtRG9xOU9uczJMcFVuNzk1aHRlZSt1dE1yR2NUV3ZYbHVuNyt1WExYTDk4R1FDM1pzM1k4dWVmR0JrYms1MlpTY1NORy9RZE5FalZOajgvbjMvLytBTnRIUjNHVEp5bzJwNlNsTVRLWmN0d2NuVmwvTlNwNk9ycFlXQm9TTkRwMHlUR3h6Tnh4Z3kwZFhRNGYrWU1Cb2FHakowOEdRY25KMUtTa3JoeThTSnBLU2xNbkRtelRLSmVmZlQ1dEJQQjRUcFNsVGVlUnM2MW40a0t5cUJjWmtZR25YdjBLTE5kSnBNQm9LMnJQak80OU15bTZQdWxkMitIaDVPV3FsNTJwVHcrWGJ0aVpWTzFzaWc1MmRta0ppV2hVQ2c0dUhObm1WLys4clR4OFZHTjgvRHUzUVRzM2N2MHVYTnhkSEdwOGhnZmR1SGNPZUpqWXhrOWNTSk5QRHdBR0RWK1BHdFdyT0RnenAzMEd6eVlmMzcvbmFzWEw2S2xwY1g0Tjk4RW9LbW5KMTE3OVdMbnYvK2lyYTFObDU0OXl6M0gzcTFiYXp3K2dDNDllOVo3L2Zxeng0OXJMRzFjSXZ6YU5jS3ZYZE80cjZLWmV0NCtQZ0RsbGxlUGpZcXFjSDlUVDArMTM0dUt5bXRZMzEvTVBqa2hvVXptYjNwYUdqbFpXYXByNVVtOWxwNWxmcjdldUxrNjhzbnlOUVNIWHVUdEdWT3hmc3JYZFJDRXgwbHlTZ3JmcnZpRitQaFlmbHo2Tm83MjR2ZFBFQVJCRUI0VmlVU0NqYVU1TnBibWRQQnVwdHF1VUNoSXk4Z2lQaUdGdU1RMDRwTlNTVWhNSVM0eGxZVEVWT0tUVWlrcWtsWFlkM3BtTnVtWjJkeUlpQ3EzamE2dURoWm14cGliR1dOdWFvSzVtVEVXcGlhWW15dTNXWmlaWUc1cWpMbVpDZWFtUms5ZEtldll1R1NjSE12UExLME9iVzBkSnI2MWlIUEg5dEY3eU5nSDU3Z2JRVzUyRmk1dXpTbzR1bkxtVnJiTSszSjE1UTByb1NtenQyMlhudWdaS012NHl1VnlMcHc5U3JGTWhvV05ob3AxbFNqZFYyV01UTXdZT1drMmlmZWl1SFg5RW1lUDdDNDNPUHlvV05rMm9udi9GK2pTWnpDNy9sbkZ5UVAvc2Y2bnBlZ2JHdEc4amZJZVNlRFJ2V3o2L2RzeXg0V2NEaWdUK0t4dDF2Q0JiWDhTZUdRUFZyWU92UHptUE5LU0Uvam13emR4YnVMSjYrOS9qbzZ1c2d4dmRsWUdTZkV4ZE9zM0REdkh4dGc3dVpLZGxjSDNpMlpoNzlTRWlYTVdWVGd4d2NUTVFtMWJkbVk2Q29VeTNiMm9zSUF6QWJ1UlNDVGxUaFJJUzA1RVZsU29zUXp3bWNPN1VDZ1VkUGNmQnRUK2VYbWNPVGsySWpZdXVhR0g4VmlUeStXcThzTk5QVDJaT0dNR09ycTYrUGtyZis4akl5S0l1bk1IbjY1ZE1UUlN2bzdjdW5HRDJLZ29qY0hNeDhINU0yYzRmK1pNUXcralVycDZlclRyMUluRGUvYXdkK3RXaG93ZXJkWm05K2JORkJZVWFMeFhmU2M4WEhXdkY1UUphQ1gzZkI5T2lDa3FMT1RtMWF2QWd5WDN0TFcxYWVycFNWWkdCam9hNGhkUG05VGtaRlZseTBjdEpEQVFXVkZSbVZoT2NtSWlxMy80Z2N5ME5DYlBucTI2enc3S2UrNFRwazluOVE4LzhNT1NKWXlkTklsbXJWb0I4Tm4vL2djb2c2L2ZmZllaUGZyMW8vOHc1ZXY1MGYzN2licDlteWx6NW5EejZsVU83ZHlKcTVzYmJzMmFVVlJZeU5vVkswaUlpMlBzcEVsbFNsWmJXbHN6YU9SSWZMcDJWVTFRZEhWM1orS01HV1NtcDZ1QzF0disvcHZPZm42MGJxK2N4R2RsWThOcnMyZVRjTytlV2hDM1B2cDgyb25nY0IwcHI1WjZhYldaZ1ZTYVJDSlJ2V0dXbHArcm5GRnNVTW5pOENYQjRaSlNDRlhWMU5PenlzSGg2MkZoS0JRS2pFeE1DQTBNcE8rZ1FWaVZlc0hSUkNLUnFINUpiOSs4Q1lDV3RyWnFXMGxKNEtyUzF0R2hhKy9lMkRzNjB0VFRVN1c5ZWV2V3ZEcHRHdWFXbHF6ODhrdmlZMlBwLy96emhGKzl5cDgvLzh6d1YxNmhZN2R1REh2eFJiUzB0V25zNWxiaGVUU1ZtcWlPRm0zYVBMTEZ6VFZkZy9PbVRxV3pueDhqSGlyOXZHSDFhclZySkMwbFJiVytBb0NsbFJWV3RyYnMvUGZmQ3M5YjN2NlI0OGVyQllmZisrU1RNajkvdldpUjZ0LzZCZ2FZV1ZnUUh4dGJwazNVclZzQU5HNnFMUFAwcEY1THp6cEhCMnRXTEpuRCtxMkhtRFJ0TnVQR2ptYjA4R0hQM0J1eklEeEtjcm1jVGR0MjhOZkdUUXgvcmpzTDN4cU5qbzc0ZUNnSWdpQUlqd09KUklLbHVTbVc1cWEwYk5aRWJiOWNvU0E5STR2NHhGUzFQd21KS2NRbnAxRllXS1NoNTdJS0M0dElTRW9qSVNtdFN1TXlNdERIM1B4KzV2SDk0TEdaaVNHR2hnWVlHdWhob0srSG9ZRys4dDhHZWhqcTY2RnZvSGQvbno0NjJvL1h6ZjJjM0R4TVREU1gwcTBKWTFOeitneDlrRm1wVUNqWXMxRVowRzNWWHZPYXVxRDgvODVLVHlVekxRVlRpMGMvVVcvY2pBOVYvNDZQaWFRZ1B3L25wczNLelRxdGFsOVYxYnBqZDI1ZHYwUmM5SjFxSDF0ZnRMVjFlR0g4ZElwbFJad0oyTTNHWDVjemYva2FkUFgwc1d2a2dtOGZaZFdyN013TXdvSlBZbTN2aUVmTHVpazdHM0gxQWdlMi9vbVJpUm12dmJzWVEyTlRESTFONlRGZ09JZDMvTU82SHhiejJydWZrUndmeTY5ZnppYzFLUjRUTXd2ZS9td2xBTVltWnZRWk1wYnRmLy9NcjhzK1lNcjdYNVM3aHUraUh6ZXFiU3VkVlJ4NGRDKzUyWm0wNmRpRFYyY3YxTmpIOXgvUEpQck9UYlFlS3NtWmw1dE40Tkc5QUhUbzNxL0d6MGRWVktmMGVuMHhOVEVoSnlldm9ZZnhTT1ZrWjJ0TW5IRnMzSmcySFRxVTJWWllVTURmcTFaeFBTeU1sdDdldkRKbGl1cGUzZUJSb3dCWXMySUZPcnE2akJnM1RoVU1YcjlxRllueDhhcGc4ZU9tY2RPbUd0ZDExV1Q3aGczMVBKcUs5UnM2bEJ0WHJuRHk4R0U2OStoUlpobThhNWN1RVJZU1Fydk9uZFd5amdHdVhyeFlabDNpMHNsR3BZUERhMWV1SlB6cVZkWHlnNDJjbmVrM1pBZ2VMVnFncTZmSEorKzg4MFNYN3czWXM2ZlNNdVFBcHdJQ09CVlF2WFhuNjRKY0x1ZkVRK3RIaDRXRXNIbmRPdVJ5T1pObnp5NXpmN3VFcTdzN1U5OTlsOVUvL01EcS8vMFA3NDRkZVc3NGNGWGM0dTc5KysrUysvZHBkZlgwdUJNZVRnOS9mOXlhTjhmVjNaM0lpQWpXclZ6SmlQSGpPWEh3SU5HUmtRd2RNNGIyWGJxVU9aZEVJcUZqdDI3bEpvbVZyZ2dhZVB3NGdjZVBxN1g1NS9mZkFXVldkN3ZPbmV1bHo2ZWR1UHRYaDVwNWVkR2puL29IblJPSERuSGpmcXA5ZmNyTVVLNzNZV2FoUHVPdnRKaklTQnhkWEpqOVlmVS9yRmZWK2JObmtVcWx2REpsQ3F1Ky9aYUF2WHMxcm5PZ1NWWkdCbEYzbEY4R0ZBb0ZCZm41Nk9ucmx3a1NWa1hKb3VFUHY5Z3BGQW95MDlOVnYrempwazdGcTEwN2V2VHR5L3JmZm1QenVuVkVSa1F3ZE13WTFRZVQ4a2drRXBiKy9ITzF4dlVrdXhnVXhONzdDN29EOUJvd2dPZEdqRkFGbmJNeU05bTVjU005L1AxeGRuVUZvRmdtWTgvV3JYaTBiRW56KzJ1QjNMMTltNVhMbG1GZ2FLaDJqc3JXNW5WMGNWRk5jQ2h4SnlJQ1BYMTlIQjRLTkQ5SjE1S2dwS09qellTeEErbm41OE1QdjI5aCs1NTl2REptSkFQNjlVSDdNWjBoS2doUElsbHhNZnNQQmZEM3YxdHd0RE5uaGNnV0ZnUkJFSVFuanJSMDhOalRWVzIvUXFFZ1BTUDdmc0E0aGJpa1ZCSVMwMGhOenlRdEk1UDBqR3pTMDdQTFhlKzRQRGw1K2VUazVkYzRPMDVIV3dzREEvMVNRZVA3Z1dSOTNWTC8xbnZRUmw4WEhSMXRkTFMwME5IUlJsdGJDMTBkSGJTMXRkRFJmckJOUjFzYkhSMXR0TFNrU0NSU3BGSUpFZ2xJSlZJa1VnbFNwRWlreXVkTklwWGUvMXRDYm00QmhwVk1zcThwZVhFeDI5Yjl5STJ3WUV6TUxPamFyL3dTbmJhTlhFaUl2Y3VuczE5U2JYdGozbEk4dlpTWkxmMmVmeGxENDhyWGZLeUsza1BHWW1SU2ZsOTNJNVRaWHRHM2I5UW80UGJxcklXMDZkU2o4b2FsbEt4MUs1TlZQcUhoVVJ2ODRoUkN6eHdoS3lPVm9PUDc2ZWIvUEs2ZXJYRDFWR1pWblQyeWg3RGdrN2cwYlZabmE5ZTZ0MnhMcjBHamFkKzFEN2FOSHR6ckdEaHFJdWtwU2JUcDFJT2JZZWY1YzhYbjVPVmswNkp0WjY1ZENHVEY0bmVaOHY3bldOczcwbVBnQ09RS0JjZjJiaVluTzZQYzRIQkY4dk55T2J6akg2UlNLUU5HbFg5ZnIyU3B1NGN6aDQvdDJVeGViclp5bjg2RFRNR3ZQNWhTWWVubzhsU1VkZHgvK1BocTkzZnk0SFp5c3pPcmZWeDVEQTBNeU0xNy9Nb0wxNmZjbkJ5TmlUTWRmSDNMQklkVEVoTlo5L1BQeE1mRzBxMVBINGFNSHEyV0RLQlFLSWlNaUtCeDA2Wmxzb1JUa3BPeHNhdCtGUU1vUDJHbFJIWldWcFhhZ1hKcHdaNzl5NzRtamh3L0hsdDdlMXpkM2FzMEhpdGJXOHdlOFJLRlViZHZsL201VTQ4ZVpLYW5rNWVicTlvblZ5all0bjQ5aGtaRytIVHRxbmFNdm9FQmcwZU5VdDNmTEYxRytVNTRPQ3VXTGxYZHI3MFhGVVZuUHorODJyWGo1NisveHJsSmt6SlZUV1V5R1RwUGNIQzRpNStmV3FhMHBudk5mUWNQcG1PM2JtVzJMVjJ3b0Y3SEJzcUV3TFNVRk5YUGQ4TEQrZXVYWDdDd3N1TFZhZE93dHJYVnVLNTBUblkyTm5aMnZQWGhoMnorODA4aXJsMURVbXF0NXN1aG9RQ2NQWGFNeVBCd1hudnJMVjZkTmcxZFBXVVZDeTF0YlNiT25NbjNpeGV6ZnRVcWdFcVhXWHc0U2V4aFh5OWFoTGVQVDRVbHprMGUrbjJxano2ZlZpSTRYSWRNemN6S2xMb3RVZDVhcm5VdDVYNUdaMFhadmVtcHFXUmxadExTdS83V0VVeE5UdWIyalJ1NE4yK09XN05tTlBQeUlqUXdrSDVEaGxRcFF6WWtNQkF0Ylcza2hZWHMyclNKZ3Z4OEpzK2F4ZVRaczlYYUJwMDhTVmhJaU1aOStocSszRVZIUnJKajQwYWlidC9HcVhGalhucjlkVlVKQlYwOVBTWk1uODdCblRzSjJMT0hHNWN2NHo5c0dENWR1NVpidHVSSlc1ZXB2R3RSMDVyRHBkOUVTclR2MGtVVklGMnhiSm5hL3R6c2JOSlRVL2x4eVJLYXQyN05nT2VmeDlyV2xwT0hENk9ycTZzS0RtZmRuOGlnS1RoY21TYnU3dXpkdG8yODNGelY4VGV2WHNXOWVYTzFENVZQMHJVa2xPWG9ZTTNTajZZU2R1MDJmMjArd0pxL04vRENrRUgwNzlzTEcxRnVXaEJxTENrbGhRT0hqN0p0NTI2YU9Oc3liL29ZdkZxb1p5SUpnaUFJZ3ZEa2swZ2tXSmliWUdGdVFndlB4dVcyS3l3c0lqMHpoL1NNTE5KVWY3SkpUODhpUFNPYnRJeHMwakt5eU1qSUppMHpFNWxNWHF0eEZjbUtLY3JLSVRNcnAxYjkxQlV0TFNtR0J0WC9ibHBDVTVEcjZ6OFBrSitYeXk5TDV4Rjkrd1k2dW5xTW0va2hCb2JsWnlpUGVmMGRkbS84clV3NVh3dHJXMUtUNGxuMTFZT2J5V2NDZHRWNHJBL3IwSzJmeHBMQ2R5T1VtV0JtRnRibzZ1dXI3YStNZmcyZXorUjRaWVV3UzV2YXI2bGMxL1FOREduWnJnc2hwd080RW5LR2J2NWwxNVFNdnh5aThiajFQeTJ0MGZtYU5tOURsOTZER1BMU0ZMVjlFb21FTVZQZVlmK1dkUnpadFJHcGxoWmpwN3hMUjc4Qm5EcTRuZi8rWE1uL1Bwbk5pMis4VDh0MlhlajUzRWc2OXZDdjhjU0M4NmNPa1pXUlJvOEJ3N0ZyVlA1U1hRK0N3dzhDd05sWkdaell2MDFqZSs4dXZXaVNWcmZsbC91UHFINXdPUFRza1RvTkRoc1lHcENkbTB2dkVYVXpTYUNxam16OS9wR2VyelFiT3p2ZSsvVFRDdHRrWldieXc1SWxGQllXTW5MY09EcjEwRHg1SkQ0MmxyemNYTnlhUFNqQlgxeGNUSHhzckdwcHUrb3FiNm03bXJSemNIS2llZXZXWEFvT0xyTTlJeTJ0M09YNnloTVc4dUIxbzY3VzlpMlBwbnU0QUlkMmFYNC9XZlh0dDJyYjNKczNaOHJiYjJ0c1gxaFFRSDUrUGxZMk5pUW5KakovYWNXdmZiS2lJblFmY1ZucDJpNExXWnFoc1hHbHlVMEFoa1pHajZ4YWFJbWlvaUlPN05pQnRaMGR5UW5LNmc5TlBEd1lQV0VDcmRxMnhjRFFrTTNyMWhGMDZwUmFoZEZQMzMxWFZWMTA4cXhacEtlbVltNXBDVUJHZWpvUjE2OEQwTEpORzI2SGg3UDZmLy9qOVRselZQZTZFK1BpMkxOMUsya3BLUmdaRzVPVG5jMmhYYnZJenNxaVUvZnVHbU5XVlhrZTlRME5xOVN1UHZ0OFdvbmc4Rk1rNXE3eXkwaEZheHZIeGNRQWtKU1F3TzdObTZ2VnY0Nk9EdjJyc0tqNnNmMzdVU2dVcXJWVmV6LzNITmZEd2ppMGExZWwyY055dVp3elI0L1MzTXVMc0pBUU92ajZzbWZMRm41ZXZweXA3N3lqbGhVZGNmK050NlFHZm5saTc5NGxZTzllTG9lR29xT2pnNDJkSFIxOGZZbTRmbDMxd2xiQzFOeWNkcDA3RXhvWXlOYS8vdUx3cmwxMDZ0R0Q5bDI2WUdsdHJXcFhYRno4eEFYNjF2LzJtOGJ0RmEwNVhKcXB1VG1tNWN5Y3VSNFdobzZPRHRQbnplTmljREM3Tm0waTVPeFoxUm9FcFFQcDlvMGFNZXpGRjdIVjhDSmNXY2xuajVZdDJiMWxDemN1WDZadHAwNGt4TVdSbkpCQTc0RUR5N1I3a3E0bG9YeXRXelJsMmNJM3VYa3JtbDBIenpEcHpjMTR1TG5UMjY4YjdiM2IxTm5hWUlMd05JdUp2VWZJeFVzY09YNks4RnNSOVBSdHkyZHpKK0xwVnY3bkJVRVFCRUVRbmgyNnVqcllXcHRqYTExNWxvUkNvU0FuTjUrMERHWGdXQms4emlRaks0ZWNuSHh5Y3ZQSnpzMjcvKzg4Y25LVmYyZm41cE9mLzNSbTAxbmFPbEFzTHdZZ05TbWVZcGx5SFdoOUEwTzhPL3VSbjV2RHk5TS93TG1KZWduSDBocTd0MkQ2aDh2VnRpZmVpeVlwTHFidUI0NHlzMW1UdStISzc4ZXZ2NzhZQitlbTlYTHUwZ3J5OHdnNm9jd0liZTNUdmQ3UFZ4UE9UVHdKT1IyZ1Z2YTZJRCtQcXhjZUxNbDFLZWdFSGkzYllXQmtYR2I5NGVxUWFtblJwZmNnamZ2dVJseGwwKy9mRVI4VGlibVZMZU5uZmtoamQyV2lTamYvNXpHenNPYWZYNzVrOVRjZjA2bm5BSWE4T0tWV0dlZmQrZzNEMXNFSmV5ZFhkbTFZUlhmL0Z6QzNVci9CTHk5V1h2ZGFwVEtIZDIvNGpZSjh6U1dXL1Y5NFJlUDIyaml3OWM5cUg1T1RWWGVCNFJJU0NVd2MrMXlkOTZ2Sm1vMTdIOGw1YWlzL0x3OHJHeHVtekptRFkrUHlKeXZkdkhJRlVDN2pWdUplZERTeW9pSmNtdGJzdGFpeVpSNEw4dk5SS0JRYUUwTTBDUXNKS1Rlb1dsUDFIUndHc0xDeTR1WFhYNi94OFJVOVA4Mjh2R2ptNWNYbWRldktMRWVvaWF5b0NMbGNqczc5Yk5OSHBiYkxRcGFXbTUxZDRmM3Jrc2t5RFJFM09McHZIK21wcVl4LzgwMytMRlh0VkZPWjhNcVVCSVlCVGdjRTRPRGt4TDNvYU13dExaazBjeVpyVnF3Z0pTbUpZcG1NRTRjT2NURTRHQjFkWGZ5SERxWFhnQUZFUjBheWQ5czJqdTdieDlGOSszQndjc0s5ZVhQOC9QM1IwdExpV2xoWWxjYVJGQjlQOE9uVGxiWnIwYnAxbmZkWmsrZnRTU0tDdzArUmlHdlhrRXFsRlpheGtOMy9rbkw3NWszVldxeFZaV3B1WG1sd09EMHRqZURUcDdHMHRsWmxKN3U2dWVIUm9nWG56NXloZTkrK1pSWWZmMWpJMmJOa3BLVXhhT1JJd2tKQ2FPVHN6S1NaTTlteGNTUGFPanJFeDhaeU9UUVUzMTY5MUVvZlpHVmtjRElnQUw5Ky9UQXlNUUdVUWMrQVBYdTRmZk1tVXFtVWp0MjY0VDlzR0YvTW0xZnBHZytkL2Z4d2NIVGswTzdkSE55NWs0TTdkK0kvZENqOWhnd0JsTStsYnFrM3NvTTdkMWJZMzhNZXhSdi93MnE3NW5CRlFnTUR1UkFVaEZ2ejVnd1pOWXIzUHZrRUxTMHQ4dk9VWHdSS3J5VmhiV2VIZFRubFlDb3IrZXpnNUlTbHRUV2hnWUcwN2RTSmtMTm4wZGJSS1ZPZUJKNnNhMG1vbktlYk0rKzRPVE56OG5ET25yL0s2ZUJnMXY2OUhvbFVtemF0V3VMaTdJU0xreU5Pam8wd05USEIwTUFBQTBNRGRMVEYyNXp3OUN1U3ljakx6U00zTDQvTXJDeGlZdThSRlJOTFZIUU1sNjVjUlNHWDBiNk5KOFA4TzlEbGcvSG82ajY1NVpzRVFSQUVRV2hZRW9rRVl5TURqSTBNY0c1a1c2MWppNHZsNU9RcEE4Y0ZoVVhrNXhlUVgxQklmb0h5MzNrRmhSUVVGQ3Ivemk4a0w3K0Fnc0pDQ2dwa0ZNbVVmMlN5WW9xS2lpa3FrbEZVWElSTVZreGhvWXhpV1RGRnhjcnR4Y1hGeU9VS0ZJQkNya0N1a0N2L0JoUnlPWEtGQW9WQ2pseXVESGJyNmVpUW01ZUw2ZjN2ZnRVMStaMEhHWFBMNXZ5a3p6NEFBQ0FBU1VSQlZFNHVFOGp0TldnMDhUR1JuRG04aXpOVjdNL0czcEhlUThhcWZyWnQ1RnhoS2QySHZUZStQL3FHUml6K1JYUEdabVZ5c3pOSmlvL0IwTmdVZTZmNnJ6Q1RGQi9Edjc5OVEzcEtFdFoyamVnOVpFeTViYmYvOVJON042M1J1Ry8rY3MzYjY0cVJxWEx5Uk01RFdhYVhnazZncDI5QVVXRUJjZEYzQ0QxekJCc0hKNmE4LzBXNS8yOGwxMGwxL2w5VGt4UFl2M2tOSWFjRFVDZ1V0UFB0ellnSnMxVGx1RXQ0K1hUanJVWS84dGZLTHpoM2JEOWhRYWZvTlhnMFhmc05yVEJ6dlNJZXJkcHovdFJoanU3ZVJQaVZVR1l1L0JZZDNiS0JuZUw3d1dGdGJlVjNqVnZYTHhGMGZEK04zVnVRbTUxRlVuejlUSEFvN2NDMjZnZUg2MXBlYmg1R0JvWk1HRHV3OHNaMTVFa0lFSnVhbXpQN280L1FyNlFTd2ZYTGx6RTJNU21UK0hUbHdnVUFQSm8zcjVleGZiOTRNUmxwYVh5K1lrV1YycmR1Mzc3TS9WV1pUTWFTRHo3QXFYRmpKczJhVlM5anJBdmFPam8xRHJEWHBaU2tKQUFNYTFCTnNqWXFteVJRV25scjFwWTRlL3c0WnpXc1YxdWlaT0pWUTZ5cm5IRHZIdTdObStQVnJsMmQ5Wm1YbTh2Wlk4Zm9NM2d3OTZLakFXVnk0c2h4NDlqNHh4L0V4Y1NncTZkSDk3NTk2VFZ3SU1iM1AwODE4ZkJnK3R5NTNMNTVrOU5Iam5EMTRrVXkwdElZT0h3NDk2S2kyTFIyYlpYT1g5VTQxb3g1OCtxOFR4RWNGaDRyc3FJaTdrUkVxSld2am8rTkpmN2VQVHhhdEtod0pzL0RiMkJWOWRITW1laFZvWlRRem8wYmtjbGs5QnM2dEV5SjM0RXZ2TUNQUzVmeTMvcjF2UG4rK3hyTE1SY1dGSEJnKzNaYWVudGphbWFtMnQ3WXpZMlo4K2Nqa1VqWXZYa3pJV2ZQMHI1TEY3V0FYdVN0V3h6ZHQ0OWltWXdobzBjRFlHeGlvbHpub0VjUC9QcjNWNVg5TGYwYzVPZmxrUmdmajBzVHpWOTZmTHAxNDhLNWMxdzZmNzVNamZ6OHZEelZpeDJVWDRxalBBMFJISzVQTDczK09oMjZkbVhIaGczODcvUFBtYk53SWZhT2ptVGRMMkZoYUZTMXRXMGV2ajQxdlNGMzhQWGwwSzVkeE1mR0VuVHFGSzNidHk5VG92cEp1NWFFcXRQVjFjSFAxeHMvWDI4VUNnV3hjY2xjdVhtSG1OaEVBbzVlSVRZdW1aeWNQSEx6Q3NqTno2dDF5VHRCZUJKb2Ewc3gxRGZBMEVBUEl5TURIQjJzY1dsa2kwOGJaeWFNOHNQUndmcUpXd1pCRUFSQkVJU25qNWFXRkZOakkweU5xNy91YVgxNmNlci9rWnVYVitQZ2NHV0NUeHlzVm50WHoxWmxnc09hWEw4WWhKbWxOWGFPamRXV1Y2cXR4UHZCN2NLQ2ZMNmM5MXFOKzVuMThmY1lHcXMvcDZVRHZFV0YrV1NtcHdMUXNsMFhScjgycDhJQVpsWkdHcEJXNHpIVlJrbndVMHZyd2ExVWhVTEI4YjFiOGVyUWxiTkg5dURnM0lTT2ZnUFk4ZmZQckZqOER0TVdmSTJWclVPdHpwc2NIOHZSUFpzSU9uNkE0bUlaRnRaMlNLVmE2QnNZc3VmZjM4czl6c25WbmRURU9JcUxaZXpkOUFlSGQveURkK2VldE8vYWg2Yk5XNWQ1SE12bVRsWTdQdU9oa3M4ZHV2VWxMUGdrbDROUHNlV1AvL0hpMVBmTDdDOStLQml5Zjh0YXRMUzBHVFg1TGRiOXNGaXQvL3BZYzdnNndmWVNEMC9vcUszY3ZEd01EUjV0UnVTVFFFOVByOUxBTUlCVUtpVTdLNHNkR3pZd2VQUm9KQklKRjg2ZHc4SEpDU3ZiNmsxSXFxNmdVNmZJenN5a1M4K2UxVm9HTCtUc1diS3pzdWpXcDA4OWpxN21TcXBaTkhUMXk4M3IxcUdscGNXZDhIQUFuRnhkRzNROHRWR3kxbkpwcGU5ZkZ4WVdBc3JIdkhuZHVrYzZ0cTY5ZTZ0VnkzeFljWEZ4bVNvUGxUbXdZd2N5bVF5ZisxVTVTOWc2T0NDWHkrazdlREJ0Zkh3d01EQ2dXQ1lqSTYzcys3U1ZqUTFEeDR4aDBNaVJaR1prb1AzLzdkMW5RTlJYMm9ieGUwWTZLRmhSd2E2SUZVRXNSRVd4dDFoamlkRVkwMHppSnRuMDlpYlpaRGZKWnRPYnFXdkthaEkxYW1MdkJWdnNpckUzVkVCQmtDb2dERFB2QjJUaU9JTVVVWXhjdjA5aDVqOW56Z3dqa0hPZjV6bE9UcXJmdUhHcE1xck5hOWZxNEI5L2FOTGYvdWJ3L3VzeDVxMk1jTGdNblkyTlZlUnkrejlFenNiR2xzbjRSdzRjMEx3ZmYxU05Xclhzd3VFMVM1ZEtrb0k2ZENpVDU3cWMyV3hXYm01dWtiOFkvOWkxUzMvczJpWC9CZzBVMHFtVHpYMytEUnNxcEhObjdkaThXWnZXckhINEMzUHZybDFLVFVuUjNmMzdXeXVjQ3hnTUJxV2xwR2ozdG0xcUhSenNzQ1Z2NitCZzFmYnowK1oxNjlTOWIxOVY5dlpXSFg5L3ZmenV1M0p5ZGxiU3VYTmFzV0NCZWc4ZWJMTkl2bnorZkczYnVGR3Z2UGVlbkMvYjBXTTJtL1haMjI4cnJIdDNkZWpTeGVZQStZdloyY3E1ZUZHVi9meHM1aERjcVpQRzNtdi9SL1hsU2xxUlcxb1o2ZW5XZytJTFdsMFV0cXNwNGN3WnUvc0t6aVc0L1BiTzRlRjJqODNOelZYc3BaYm1MaTR1R2o1dW5QWkhSU2s3SzB2UlI0L3EyS0ZEa3FUczdHeEZIejFxODlpYXZyN1d5dHlTNkJ3ZXJqVkxsK3JyRHo5VVprYUd1dmZ0YTNQL1grbXpoTkl6R0F6eXIxdFQvblVMUDJjZEFBQUFBSzdHMDhOZDZla1pxbjJkZ29kMy83ZGNpMzcrUm1zV3pkS1VsOTlYbzREV0RxL2J1SEsrNW4zL3FacTJDTHJxZUdheldkOSs4S3JNNWp6OTY2dGY1ZXBXdkZhb3hXV3g1Ryt3TmVYbVhGTm81bHpJZVpLT0F0N2JldCt1NFhmL3JjZ05qZU9udktoMm5YdVVlazdYSWlVcHY5ck51OXFmYXdnSGRtL1JtZFBITlhUOHcvcDl6V0pKVW5qL0VjckxNMm5QbG5YeXJPeXR6SXcwTFozenZXN3JkYnRxK3plMEc5ZVVtNk90a2N2a1ZkbEhiVHYrZVE3cm1kUEh0WGptTkIyTTJpYUx4YUxLM3RYVWE4aFloZlVjck9jbURkVG0xWEZGenRuTncxTXZ2UGVkbHMrZHJpM3JsbWhiNURKdGkxeW1EdUg5Tk9hQnA2elhGZmY3UFBxK0ozWDYyQ0Z0MzdCQ0RRTmEyYlMrdG9ibmx5cUhBOXQyVU10Mm5RdHRTMzQ5emh5K0dhU2xwOHZUczJ6L1RWWWs5ejMrdUJiTW1xV05hOVlvOXZScHRRd0tVbkpTa29hTXVmcUdtV3Rsc1ZpMGZ1Vkt4Y2ZGYWMzU3Blb2NIcTd3UG4za1ZhWG9sdXluamgrWEpQMzM0NCtML1h3R2cwRnZUcDFhNXB0N0hDa0lLbS8wR2I5WGlqOXpScWVPSDVlVHM3UENldlN3T1ZmNlZsUFFSYlBYd0lGMjU5citQRzNhZFgzdXhnRlhQOEpDa2pJdlhKQjdNZHVvWDh6TzF1L3IxcWxqMTY1MmEvaFZxMWZYazYrK3FsOS8ra2tmdlBaYWtXT0Y5ZWloWVhmZWFmMDZLU0ZCdVZlczJ4ZmwrSkVqT3JoM3I4N0cyZjRPckYyMzduVWI4MVpHT0Z5R1RrZEg2M1IwZEptUG01R1dwZ1d6WjJ2MzFxMzU3V3l2S0djL2V2Q2dkbS9kS2tsYXRXaVJtZ1lHMmh4MnZ1eTMzMHI5M09GOStsai8rMnJoOFBuRVJQM3l3dzh5R28wYU9XR0N3ei9vQjQ0WW9RTlJVVm84WjQ0YU5tbGlkOFpFODVZdEZkU2hnL3diTnJRTEVTVXBjc1VLNVpsTTZ0SGZjV3NXZzhHZzNvTUhhL3FYWDJydHNtVzZmWFIrSzZLQ1hZdkhEeC9XeW9VTFZjWGJXNTB1Q3psYkJ3ZHI0K3JWT3JoM3I5cUVoRmh2MzdOdG0yS2lvM1h4aXFCYitqTTR2ZEdIeXBmRStYUG5ORy9HREp2YnJ2eTZ3SWtqUjZ3N3Q2NTArV01jaGNNcFNVbjYvSjEzN0c3ZnNHcVZ6ZGRMNXM2MXUyYnN2ZmNxMk1IN1c4QmlzVWpLYnpteWVlMWFaV1ptcXRmQWdmS3FVa1dkdzhPMVlkVXF0UTBOdFd0Vi9sZjZMQUVBQUFBQXlvOWZuUnFLaVkxVHN5YlhyOTFtcDRpQldydDR0cGJQbmE3SnovL2I3djZMMlZsYTlkdVBjblZ6VjNqL2tWY2RLeUh1bFBMeVRQS3BYcXZNZzJGSmFoVFF1bFFWbUFWZWVtQ29jbk11MnJVZExsQVE4RjdNenRMZWJSczA3NGRQdFdubEF1WG01TmdFbGplYkU0Zi9rQ1RWYjV3ZmFPVGxtYlRvNTI5VXZWWmROV25SMXViYWlFR2oxYTN2TURrNXUyalYvSiswYWVVQ3VibDdhdUJvKzJLQ002ZFBhTzUzbjhpbmVrMjFET2xzYmN0Y3RicXZFczdFcUxwdlhZWDNINkVPM2ZwYTM5TXJ2ejhaYVNuS001bHNndXZMalp6MG1Ib1BHNmZmVnkvUy9sMWJOR1NjYlljMlI5L3ZONTZZb09URWVKdmJQTHdxYTlSOVQraWJkMS9Tci8rYnFvWUJyVlRiTDM5dHo1U2JLMGx5ZHM0UG9McjBHU29YMThJclJhL0htY05QVCtoYjlFWFhXVXhzblB6cU9QNCt3TEhGYytjcU9URlJROGFNVVdWdmJ3MGRPMVoxL1AzMTYwOC9LZnJvVVhsVnFYTGRpeXdNQm9QKy92TEwycjExcTFZdFhxeDF5NWRyMDVvMTZoUWVyb2orL2E4YUVyY09EbFpWQjRVbmhkbTBlclVxVmFwMFE0SmhTVXBMVFpVa2VYaVZycTE4Y1p5TmpTMXlqZnlSWjUrVkpHdG1NR2Y2ZEVuU2lMdnUra3QwT3Z2M2l5OHFPU2xKa3JSNjhXS3RYcnpZN3BxQzI2Yzg5NXdrcVYzSGpxcFZ4N1o3eFBVT2g0c2pNVDVlUHNYTU5GemQzQlRRcWxXeGprYThXc0djbzlmOS9lZWZLejZ1NkkxT2psd1pSaGRVREYrUE1XOWxoTU5scUVPWExycmo3cnV2ZVJ6THBVUExMUmFMTnE5ZHEyVy8vYWFzekV3MWJOSkV3OGVQdDltMWtKU1FvSisrK1VaR28xRmRlL1ZTNUlvVit1cjk5L1hRMDA5Yld3ZzQrbUZWWEIyN2RyVUdkSVcxQmI2UW5xNXBIMytzck14TURSNDF5dVpjaU10NVZhbWk0ZVBHYWNiWFgrdTdxVk0xNWJubmJBNDI5NnBTUmFNbVRuVDQyUFRVVlAwZUdhbUFsaTNsZjBXb2ZMbld3Y0dxWGJldXRrUkdLbUxBQUp1Mno2RzMzYWJONjlacDZhKy9LcWhEQjJ2NzdZWk5tOHJOelUzNzkreXhCbm9XaTBXcmx5eFJEVjlmZGU3ZTNlNTVvbzhkazNSalcyQ2NqWXZUd2Fnb05XalNSSTJhTlN2eStzdmJNL3p5d3cvYXRuRmppWDZvRlZRNEYvV1lxdFdyNitGbm41V1RnM1lVR1dscCt1R0xMMVN2UVFQZDdtQ1hYN1VhTldRMm01V2NsS1RVbEJSSjB1STVjNVIwN3B3UzQrT1ZlT2tjaXIwN2QrcncvdjFxM3FxVmRkeUNxdWhqaHc0cEpUbFpQcGUxelBncmZaWUFBQUFBQU9XbmZ0MWFPaFZUTmgzZkNsUER0NjVDYnV1bEhSdFhhdWVtMVFxNXpiYWIydndmdjFSYXlubmRmdWVERGxzeFgrNzRvYjJTOHRzR0Z5WTc4MEtSUWRtcm4vNnN5dDdWcm5wTlNWa3NGdVZjekphYlI5R3R3MTNkM0JYYXJZOThxdGZVVjI4L3IyMlJ5OVFvb0xVNmR1OVhwbk1xQzBrSlozUjBYLzRhUkVIbDhyYkk1WXFQTzZYaGQwOXhHR3c0T2Jzb3oyVFNwcFVMNU9Ua3JHNzloamtjdTE3ajVtcmVKbFNIOW03WHBwVUxGTjUvaEtUOHF0Ky92ZktCdktyNHlHQXdLRGt4WHFlT0gxSlFSOXROKzJrcDUvWFB4KzVVdTdBSTNmWHc4M2JqYjErL1F0Rkg5cW5QOFBIcU4zS2krbzEwdkZaU1hJRkJIUlFjRnFGZG05ZG83YUpaR3Z0Z2ZudHBVMjdPcGRlZEgyNFh0WEZoK2R6L0tUMzFmSW1ldTdKM05mVWRNYUhRKzhONkRuSjRlMjV1ampXMHZ0THUzOWNwS3pPalJQTzRtbE14c2FwZnd2UFlielhuRXhPMWZ1VksxZkgzVjhldVhZdThQamt4VVZFN2RtalFIWGRZYit0dzZWaTJZNGNPS1NzelU3dTJibFduYnQydU1zcTFNeHFOQ3VuY1dlMDZkdFN1TFZ1MGN1RkNiVmkxU2x2V3I3ZWVwZXFvTlhaZ216WUtiTk9tMk0relllVktWYTlaOGc1NEpWMFhMbEFRbEZVdlFZQmRsS3pNVEVsUzFJNGQycjVwazlKU1VqVGxlZnVmUDVlNzh1Zmt5YU5IbFoyZFhheGd1TFN2dlN6MUd6cFVGeTllbEpTL0dlYnk4NFF2Wm1mYkhNZVpkTzZjakVhancyNlZKVlhXcnowOUxVMkpDUWsyeFU1RkdYZi8vY1U2YnZScUJXQ093dUc3SG5oQXVaYzJGa241bjZ1bzdkdXZPcmMxUzVib2oxMjc5T2lMTHpxOC8zcU1lU3NqSEM0am95Wk9WRTFmM3pJWnE2Q0VQVEVoUWIvKzlKTThQRDAxY3Z4NGRlamExZVlINXBtWUdIMzd5U2ZLU0UvWGtMRmoxU1VpUXA2VksydkozTG42NnYzMzlmQXp6OGlyU3BWcjN1VVFjNmthMnN0Qis5LzAxRlQ5OStPUGRTNCtYc0dkT3FsYjc5NVhIYXR0YUtpT0hqcWtMWkdSK3ZLOTkzVGY0NDliejI2VlpOT0s5M0lyRnk1VWJrNU9rZWYwR2d3R2RldlRSN08vLzE0YlZxMVMvMkhEYk80Yk9HS0V2djdnQTBXdVdLRytRNFpJeXYvbDN5Z2dRSWYzNzVmRllwSEJZTkNPelp1VmNPYU1Kajd5aU1NekdhSzJiNWNrdFdyWDdxcnpLVXM3TjIvV3V1WExkZTlqajkydzV5eU8yTk9uTmYvbm4vWFlTeS9aM0o2ZWxxYTVNMllvejJSU3pNbVQycnR6cDNvT0dHRDN5K1R3dm4zVzFpc0dnMEY3dG05WHJkcTExU1F3VUdFUkVabzNZNGE2OXVwbHJkN055c3pVdEU4L1ZVWjZ1dTY0KzI3Tm56bFQwejcrV0pPZmZOS212Y1ZmNWJNRUFBQUFBQ2cvOWZ4OXRUM3E5SFYvbmdHakptbmZ6azJhOCsxSDhtdllWTDUxNjB1U3RxNWJwaTFyRnN1dllWTjE2emU4eUhIKzJMNVJrdFFrc0cyaDF4Z01CdFdvN1Zmby9aSmtOSmI5LzU5ZXpNNlN4V0tSdTN2eHo1VnUycktkdWc4Y3BUVUxaMnIrak04VjBEcEVQdFZ2bnFPRHpHYXpmcG4ya2N4bXMvd2FObFdMZHZtTDN6VjgvZVJkdFlZNmRuZmNrVXlTdG05WW9kVGtSSFhzM3UrcVFYeWY0ZU4xYU85MnJaNy9renIxR0dBTlZpdDc1MitDdDFnc212YitxNHFQTzZtYXRmMVZ0LzZmVmU1VmZLcXBmcE5BN2R1eHlhNWkyMncyYTlYOG41UVlINnRPUFFiSXUyclpoRU5ESnp5aUdyNTExZnV5NnQvY25Jc3lHQXh5S2lTRXZkS3UzOWVVdUcxNXpUcitkdUZ3bnNta2lZKy9xdHljaTZyWHlMNmQ2cExaMytxUEhadjAwQXYvc2I2ZmwrdlNkNWd1cEtVb1B1NlU5ZC9rdFRoMU9rYWhiUjBYemR6cVRoNC9yZzByVitxUFhidGtOcHV0NjNoRlNVNUtVaVVuSjFYeDhaR1UvM24vN2VlZmRlelFJUVYxNktEVEowNW83dlRwaWp0MVNrUEdqcld1cmFXbHBPaklnUU0yWXhWVXlWNExvOUdvOW1GaGF0ZWhnemF2VzZkVml4WnB6WklsY25GMVZjOEJBNjVwN0l5ME5HVmV1RkNpU3VNQ3BWMFhQckovdnlTcFhxTkdKWDdPSyszZnMwZmJObTdVb1gzN0pPVlhvUG8xYUtBZS9mclpWY2dXY0pSTG1NMW1KWjA3Vit6VzBqZkRtbmhCOEhrK01WRmZ2UHV1Qmd3ZnJ1Qk9uYlIveng3Tm1qZFBZKys3VDRHdDg0K05tRHQ5dW1yNytka0V5S1ZWMXErOW9QdHNRTXVXeFg1TWNZTGgwdkM5b20zemtybHp0WFhEQnVYbDVXbmtoQWtPMTlFTDF2NExLL2k2SG1QZXlnaUh5MGpvRmEyZWk1S1hsMWZvZlV2bnpiUCtkM0NuVGhvOGFwUk5NR3V4V0xSbC9Yb3RuRFZMdWJtNTZqdGtpTHBFUkVpU2V2VHJwL1RVVkcxWXRVcmZmUFNSSmovMVZKRm5CUmNsTVNGQmtsVFoyOXZtOXJqVHAvWDkxS2xLT1g5ZWdXM2FhUFE5OXhScnZLRmp4aWdwSVVGSER4N1VwMis5cGFGang2cGR4NDZGN2hTS1AzTkdXemRzVUdDYk5xcmYyTGJOay9sU2xmWGxnanQyMUxMZmZ0UHY2OWFwMTZCQk5pRmgwOEJBTld6YVZDbm5iWGNuZHV2Vnk3cjdKemNuUjh2bnoxZEF5NVpxR1dSLzFzL3A2R2hGSHp1bVppMWEyTzBBdXBpZHJhUkw3MWRoTG1ablgvWCt3a1FmT3lZM056YzF2UW5PWk1pOWRGN0YzcDA3RmJsaWhieXJWcldHb1dheldUdC8vMTFMNXM1VlJucTZ3dnYwVVc1dXJpS1hMOWYyalJ2VmIraFFtNDBPL2cwYmF2U2tTZkt0WFZ1MTZ0U1JpNnR0NjZsNU0yWllxNUpUVTFMMDNhZWY2a3hNak82OC8zNEZoWWJLM2NORDA3LzhVcCsvKzY3dW1UTEZaclBCbFc2Mnp4SUFBQUFBb0h5MURHaW9iMzh1ZlJ2bHdsZ3NGcTFkTkVzdFE4TGtXN2UrZktyWDFQQ0pqK3FuTDk3VzEvOTVVUSsvK0k1T0hqMmdYNzc5VU82ZVhycjcwWmRsTEdKRGNXSjhuSTVjcW1ETnZKQmU2SFd1N2g1NjdqL0ZhMTI1ZjljV1RYdi81ZUsvc0VLOCs3L2x5cjVVZ2VudWVmWHE1eXYxR3pGQmU3ZXRWMko4bkdiLzl3TTk4T3liMXp5ZnNwQ2RsYW1mdjNwSFIvYnRsS3VidSs2Yy9LeDFMYU5KaTdZYTgrRFRoYmJQTnVmbGFjM0NtVElZRE9vK2NOUlZuNmRoczVacTFpcFlSL2J0MG9ibHY2clhrRHR0N2pjWURCbzYvbUY5OGRZeittWGFoM3IwMVk5czF0QmFoWVRwNU5FRE9yQjdxODI1eFRzMnJ0UzVzekhxMkwyZjZqVXV1N1VrcjhyZU5oWElKbE91TEJaTG9lL0YxUlMzaGJtalN2amt4SGk5KzhLRDZ0cDNtQWFNbWlSSit1ZGo0MVREdDY0ZWZ1bGRTVkxOMnY2S2p6MnBMOTU2VmxQKzd6MTVlTm0yQjY3aFcxZlRQMzFERjlKVDllaXJINmxhemRwMnoxTVNVZnYyYStJZHhhL0kreXNycUI2OWtKR2hUOTU4VXpFblQ4ckp5VW50T25aVVdJOGVxbjhwakRRWUROWjFzaXVaY25OMTd1eFoxZlQxbGRGb2xNbGswdHpwMDdWajgyWUZ0R3lwc2ZmZXE4eU1ERTM3NUJQOUhobXBjL0h4ZXVDSkp5UkpCNktpZENBcTZycTl2a3BPVHVyYXE1ZmFoNFZwODdwMTZ0NzMydHVXYjkyd1FaSlVyeFNkS0V1ekxweVJucTdkMjdiSjJjV2xSTlhOaFluYXNVUDc5K3lSdDQrUGdqdDNWdnZPblcxQzRZSXdOREUrWGpXdVVrUjM5TUFCbVV3bXV5TW5DMU1XYStJckZpd285V01MWkdkbDZkdFBQMVZHV3BxMXc2cGZnd2J5cVZaTjMzLzJtWWFQRzZmZ3pwMjFkK2ZPRWxYbVhrMVo1Z0c1T1RsYXYzS2xQRHc5MWZ4U2tIMHo2VGRzbUM1a1pHamJ4bzNLU0V2VCtNbVQ3WElDWGVwd1c1NWoza29JaDI4QXM5a3NzOWxzMDNaMzc4NmRrbVQvWVpUVXNWczN4WjQ2cGRHVEpsbDNuQlNJaVk3V2dsbXpGSDNzbUp4ZFhEVDZubnZVUGl6TTVwckJvMFlwT1NsSiszYnYxcmVmZktJSG4zeXlXRHRWVHAwNElhL0tsZVhoNlNrbloyY1pqVWJGeDhWcDVhSkZrbXgvY2UzYXNrV3pmL2hCZVNhVDJuWG9vTkdUSmhYN3JJUktUazZhK01naituN3FWQjA5ZUZBL1Q1dW05TFEwbS9PTkwxZlQxMWRqNzd0UHRldldsU2szVjFtWm1mTHc5RlJPVG82T0h6NXM5eDVXY25MUzhISGpWTVhIUjg3T3p0cSthWk15TS81c0VkT3NSUXU1dUxnb2NybjlINkRyVjZ4UXpNbVRTazFPVnZOV3JleXU2ZGFuanhiT25pMUo2alhJdmwzTi9qMTd0SC9Qbm1LOUR5VmhNcGtVZS9La1dnY0hxNUtEOXMxbElTc3pVMmF6V2M3T3pzck56ZFhaMkZpSHJhSWxhZmUyYlpMeTIyUjA3TnBWZzBlTlVtcHlzblp2MjZZdGtaRTZuNWdvVnpjM2pad3d3ZHBDcGxPM2J2cnQ1NTgxWi9wMC9SNFpxYUZqeDZwQmt5Ynk4UFJVKzg2ZGk1emZrUU1ITkhQYU5GM0l5TkNvZSs1UlVHaW9wUHoyenlQR2o5ZmM2ZFAxeVp0dmF1RElrZXA0UlpWOWdadnBzeFJlQm45VUFnQUFBQUN1algrZG1qS2JjaFViZDBaK2RSMVhQcFZVWW55Y1puNzFyazRjL2tQMUdqZTNWaVMyNzlKTFoyT2l0V2JoVEgzMDZ0K1VkU0ZETHE1dXV2ZUoxMVc5VnRIUHZXTGVkT3ZSWDZzWHpGU3pWaUZxSEhodEMvNnVibTZxV2NmL21zWW9jQ0VqVFpLS2JJMTlKU2RuRjkxeDc5LzF4VnZQNnREZTdkcXlkb2s2OWJpMkNyMXJrUkIzV3Z0MmJkYjZaZk9VbHB3a2QwOHYzZnZFNjZydDM5QjZqY0ZnVUVEcmtFTEgyQnE1VElueGNXb1QyclZZRmFrUmc4Zm95TDVkV3Jka2pycjJIV2JYbHJscHl5QUZkUXpYbnEyUjJyMTVqWUl2YTAwZTJMYURGcythcHYyN2Y3ZUd3NmJjSEMyYjg0UGNQRHcxY1BSOUpYd0hTdVppVm41SVdKcHcrRnBzaTF5dWk5bFo4cXJpWTcwdE5UbFJMcGRWdVlWMjY2UGtwQVF0bS9POXZuN25KVDN5MHJ0eWRuSFZzUU43ZEdEUFZ0M1dlNGc2OVJpZzM2Wi9ycS8vODZJZSs4ZkhjdmNzM2Rtc01iRnhzcGhORmViTTRSMmJOMHVTTWk5Y2tDVDFIanhZdC9Yb1lkUFZUNUpxMUtxbGMvSHhtdkgxMTZwVis4L3czV0kyNitpaFE4ck96bFpBcTFaS2pJL1h6OU9tNlhSMHRBSmF0ZExkRHo4c285RW9yeXBWOU9CVFQrbUhxVk1WMHJtemRiMnZkWEN3WFdDN1p1blNNbCtYZGZmd0tGSEY4TDdkdTdWcHpScTVlM2pJMWMxTlRzN09zbGdzU2poelJpZU9ISkdIcCtkVjIrODZVcHAxWVl2Rm9ua3paaWpuNGtWMTc5djNtb3ZISktscno1NEs3dFJKQVMxYk9seDNiZEM0c1RhdlhhdXZQdmhBZ2ExYnk5bkZ2cE5BUmxxYTlrZEZ5V0F3V0kva3U1cXlXaE5mdVhCaHFSOHJTZG5aMmZydnh4OHJNVDVlZDk1M256VmM5ZmJ4MFVQUFBLTnZQLzVZKzZPaWxKR1JvYXpNVEd0ZWs1NmFLcFBKSkZjM054MC9mRmlTNU9vZ0QzS2tyUE9BUlhQbUtEVTVXWDJIRGkyMDQrYTFXTHQwNlRVOTNtZzBhdVNFQ1hKMmNWRnFjcklrS2VYOGVYbDRlc3JaeFVYcHFhbUtQbmFzUkpYTTEyUE1Xd25oOEEyUWtaYW1ONTU3VGs3T3puSnhjWkhGWXJIdXJtb2FHR2gzZlp1UUVEVU5ETFQ3b2IxcThXSXQvKzAzU1ZLVDVzMDE0cTY3SE83Q01SZ011dk8rKy9URmUrK3BTV0Jnc1ZzWS9EQjFxdExUMGh6ZUY5aW1qUm9IL05tZXBYSHo1dkwwOGxKWTkrNktHRENneEFmSHU3aTY2dDdISHRQaU9YTVVlK3FVdXZUc1dlaTFScVBSR2dTbXBxVG96VXVIdWhkbzI3NjkzV011cjlLTVhMR2lWQWVSRit6bXVsenJrQkRGUkVjcktEVFVZWi8vUnMyYVhmVzFTTkxHMWF0MTRzaVJFczBsNXVSSm1Vd210UW9PTHRIalNtTGJoZzFhTkdlT3pXMkZ0YzJ1N08wdGR3OFBqWm80VVkwREF2VE5oeC9xZEhTMExCYUxYRnhkMVNVaVFoRURCdGhVbTlmeDk5ZERUeit0N1pzMmFmR2NPZnI4blhmMDFHdXZGYXNkKzRralI3UjIyVEs1dXJscDRwUXBkcHNtT25idEtpY25KLzN5di8vcDRONjloWjVwY2pOOWxnaUhBUUFBQUtEOEdRd0doYlFOMEk3ZFVkY2NEbWRkeU45TS9ONkxrNVdiYzFFdGdqcksxOCsyTXFwSmk3YmFzUHhYWldia1YvNDJieE1xLzBaRm55TjRaTjlPN2R5MFNwSTA5c0ZuTlBmN1QvVGY5LzVQZHo3MG5GcTNMMWszTzl2NUJCVzd5cmdvR1drcGtpVFB5dDVGWEdtdmFjdDI2dGk5bjdhdVc2WUZQMzZwNW0xQ1M5MWUrcTJuN2xIT3hTeWJyeVhwaGZlK3M3djJ0K21mYThucy9OdE5waHhsWnFRck4rZlBLc2NXN1RwcHhNUy9xV3FONGg4bGwzTXhXOHZuL1U4R2cwSDk3aWplR2I4QnJVTlVwMTVqblRsOVhCdFgvS2FldDQrMXU2Yi9IZmRvNy9ZTldqTDdXd1YxNm02dE5LOVR2N0dxVksxdTA2VnczWkk1U2tsSzBQQzdwOWlFcDlkRFZtWitPT2ppZXVNVzE4MW1zN2F0WDY1S1RrNXEzNlhYVmEvdE0rd3V4Y2RHeTd0cURXdmI2NWdUUjdSMjBXelY5UFZUdDM3RGxSQjNXcHRYTDlRUG4veFREenp6WnBGVi9JN3MzQk9sa0xZQkpWNGovYXNLN2RKRld6ZHNVUE5XcmRUbjl0c2RGa0JKMHZCeDR6Um4rblR0M2JIRHVybWxnSXVycTlwMTZLRGVnd2JwczdmZlZueGNuTUo2OU5DUU1XTnNpcERjM056MHdCTlBXTjlibzlHb3l0N2VkbDBCL2VyWFYzSlNVaG0vMHBLcDdPMnRFMGVQS3M5a3NybmRhRFNxU2ZQbXVuMzBhSGw2bFd3RFFtbldoWThlUEtnL2R1MlNiNTA2NmoxNGNJbWVyekQrUlZROHQrdllVV2ZqNHJSOTQwWnRXYi9lNFRWR28xRzFhdGRXcjhHRFZiZGUwUzNZeTJwTnZDVEhiajQzZWJMZGJUOTgvcmxPbnppaE1aTW1xZTJsdGVVQ2JtNXV1dS94eDNYdTdGbE5mZWNkdFFrSnNhNTMvN0ZybDM3OTZTZnJ0YzdPem1wUnpPNlNaWmtIYkZpMVNwdlhybFd0T25YVXZaQUN2V3UxNUxKdXVLVmxNQmcwZE94WW1jMW1XU3dXdmZQeXl6SmQ4Vy9weWtMSjhoanpWa0U0ZkFOVThmRlIzWHIxbEhQeG9peVNaTEhJcDFvMU5RME1WSjlMWjVWZXlkRnVuczdkdWlrbU9scWR3c1B0d3JFck9idTQ2T0dubnk1UmIvdUlySkhKbXdBQUR2eEpSRUZVQVFOMExqNWVlU2FUVENhVExCYUxYRjFkMWJCcFV3VjE2R0J6cmJlUGo1NTUvZlZDZi9FWFI2VktsWFQ3Nk5FeW04MzJWY2NHZzR4R282NzhjOHJieDBmaGZmc3FMemRYQnFOUlZhdFhMelFJTFBEa3E2K1dlbzZPakpvNFVVMWJ0TEM3dldsZ29KcTFhRkhrcnFla2hJUVNuejE3OHVoUk9UazVGZmw5TDB5REprM3NmdWhkcVhWSWlKd3ZiVjR3R28zeThQSlN5N2FPenpBS2JOMWF6NzN4aHZWejJybDdkem03dWlvb05GUkJvYUZ5YzNkMytEZ3B2d1Y3eTZBZ1JXM2ZYcXhnT0tCVkt3V0ZocXBOKy9acTJiYXRxaGZTTmpya1VpdVRtcjYrdG4rSTM4U2ZKUUFBQUFCQStRc0xiYVdGcXpab3lNQitwUjdqd0o2dDFuRFV5Y2xaSXljOXB0Q3VmeTdBSHRtM1M2c1h6TlNSZmZtZDVBS0RPdWpVc1VPSzJyWmVwNDRmVk1TZzBlb1Ezczlod0phVUVLY1pVLzh0aThXaW9FN2RGZHF0ajd5cStPaTdqMTdUZHgvK1E4M2JoS3B6ejRGWFBZZjRSb2c3ZVV4Uy9qbTRwWEg3blpOMVlQZFdwYWNtYTlaLzM5ZUR6NzVWcW5HU0V1S3UrdlhsMGxPVEplVlhFeG1OUnJsN1ZsYmQrazNVdUhsckJZZEZxRzZESmlWKy9rMnJGaWd0T1VuQllSR3E3V2ZmTnRXVW0rdndjZUVEUm1qbVYrOXE2N3FsaWhnOHhpNWtyRm5IWDRQRzNLLzZUUU50d2t1RHdhRC8rMkM2OWJhVXBITmErZHVQOG12UVZHRzliaTl5dm81YU5wZEVmT3hKU1pKSEtTdHVTMlBYNWpWS1RveFh5RzA5N1ZwRld4d2NHemJ1NFJkczFoNWpvdk9MTnVvMmJDcEpHamJoRWNXZE9xWWorM1pwejlaSUJZZEZsSGhPYXlJM2FrZ2YrNktEVzVXYm01c2VmK21sSWlzYW13UUc2dGwvL2F2SThVYU1INi9Nakl4Q2oyVzcvTi9EVzU5Lzd2Q2Ezb01IbDFrUVdscjFHelhTbTU5OUppbi9UR3l6eFNKWkxISnlkaTcxeG9IU3JBczNhOUZDQTBlT1ZOdjI3YTlwL2I0a0RBYURCZ3dmcmdIRGg1ZlptTmU2SnQ0cU9GanBKVHlMdW4xWW1OM3htaEg5KzZ0emVMakR3aUlwZjZORG5YcjFGQlFhcXI1RGgxcHZiOUcyclF4R28vSk1Kams1T3pzOHBySXcxL3JhTDFlcmRtMVZxMUZERXlaUExqUXY4dkQwTExLcTJXZzBGdG85OW1vQnZLUEF2YWpua2FRZS9mc3JQVFUxL3poTG8xRjEvUHpVb1lqMSt4czU1bCtkd1hUaGVNVnRxZzBBRlVqRWlNZDF6NWdCbWppbWYzbFBCUUFBQUFCdUdqazV1YnJqL2xmMC9aZFRWYU42NllMTkkvdDI2YXUzbjFmandMWWE5OUJ6OHE1V1Eya3A1N1ZyMDJwdFc3OWNaMk9pSlVtMS9SdHE4SjBQS0xCdEI2V25KdXZYSHo3VG5xMlJraVEzZHcrMUNybE5yVU52VTZQbWJlUlYyVnZ4Y2FmMHpUc3ZLVGt4WHBXOXErcXB0NzZTMTZYSzNOUEhEMm5tMSs5Wnh5NWdNQmhVcldZZEdTc1paVFQrR1NLYXpYa3k1NW1WbDVjclUwNk91ZzhhcFloQm8wdjBPazhlM1M4M0R5OTVWdmFXaTR1cm5KeWNsWmRuMHJFRFVacngrVnZLdXBDaGlZKy9vamFoRld1aDlla0pmUlZ5VzArTmUvaDVXU3dXN2QvMXUzejlHcWhhemRwS1NVcVFaMlZ2YXp2anI5NStYaDVlVmZUYTFOazJZK1NaVE5xK2ZybmFoVVhJMWMxZDY1Zk4wNlpWSlQ4bk16dnpndEpUaytWVjJWdnVEbHA4RjFTS3YvSEVCQ1VueGp0c0s1NlVjRWJtdkR5Yk00RVAvN0ZUc2xoVW83YWZQRHdyeThYTlhRbG5UbXZHWjIvcXpPa1RhdCtsbCs1ODZEbTdzZDUrOWw2ZE94TmpNMWJCYldFOTdZOXNjMlR6NmtXcVdjZmZPdmQzbm45QThiRW45ZmZYUDdPcHZQL0hsTkhLdkpDdWgxOTRSdzBEV3RtRmNYa21rdzd2MjZrZlB2Nm5Lams1NmZXcHYxaEQ5ZFR6aVRwNllFK1JsY2lPbkV0SzBxU0gvcVpmdm5sZHpzNDNyaGJyKzVsTDlkM01KVm96OTZNYjlwd0EvcG9jRnVpaFFxTnlHQUFBQUFBQUFCV1dpNHV6ZXR6V1RzdFhyOVc0VVNOS05VYXpWc0dhL1B6YmF0SWlTREVuRHV1N2oxNVR6SW5EMWphcURacTJVUGlBa1dyYm9aczFzS3JzWFZVVEh2MC9oUjg5b0JXL1R0ZWhxTzNhc1hHbGRteGNLVmMzZHozejc2K1ZlQ1pHS1VrSmNuSjIwVDEvLzRjMUdKYWtlbzJiNjZrM3Y5U0IzVnUwZC90R3hVWWZVWHBxc25JdVppdmxmSUpkVzlNckJiUXErcnpISy8weTdTT2RPWDJpMFBzYk5HMmhWaUdsYjNOOUt6QVlER29Wa3QraTBtS3g2SjNuSDdCcFZTM2xmMTZ1Vk1uSlNaMGlCbHEvdnBDZXFuTm5Za285ajR6MFZHV2tGMTB4NTZpdGVFRndmTGtqKzNacHpjS1pEc2N3VnFxa3JuMkhsWGlPbTFjdkt2RmpKT25lSjEvVC9wMi8yN1ZrYnhuY1NWdlhMZE5uLzNxeXlERzY5UnR1VTRIdFhhMUdxWUpoU1ZxK2FxMjZoN1c3b2NFd0FKUUV3VEN1eEc4c0FBQUFBQUFBVkdpRCs5eW1WOTc1WG1OR0RDM3hVVkFGbXJac0owbXEyNkNKOHZKTThxcFNWVUdkd3RVaHZLLzhHalF0OUhFTm1yYlEvVSsvb1hOblk3UXRjcm1pdGthcTM4aUo4cWxlU3o3VmEyblEyUHZsMzdDWkdqUzFQK0xLWURDb1pYQm50UXp1N0hCc2k4VWlzem5QR2xJYlpKREJZSkRCYUN4Vmk5UG1iVU5sc1ZpVW01T2p2THhjbVMrZGMrdmxYVlV0Z2pxcTUrMWpXWUMrak1GZ1VFRHI5a3FJT3lXTExISnhkVk9ESm9FYU1HcFNrWS90ZjhjOTZuL0hQZGQva2c1VXIxWEhydlZvdlVZQnF1RmJWemtYczVXYm15TnpYcDZjbkYxVXQzNFQ5UjU2cCtvMWJ1NXdyRXJHU25hZmlZTGIvdlA5MG1MTjU5bUovVlhwc2lyNDZyWHFxbHQvKzQwY1E4Yy9Jazh2YngwN0dLV3N6QXk3KzQwR295cjdWRlhyOWwzVXBjOVF1L3RMdzVTWHAza0xGdW1mejk1VEp1TUJBSEFqMEZZYUFDb0kya29EQUFBQVFPR2VmZjBMOVl6b28wSDllbC96V0ZtWkdYSno5eXoxR1pNQS9ob1dMVnVoTld0WDZ1MlhIN3JoejAxYmFRQkFhYkdWRHdBQUFBQUFBQlhlaEZGOU5XUFdMektiemRjOGxydUhGOEV3Y0lzem04MmFNV3VPSnR6UnI3eW5BZ0JBaWRCV1d2blZkQUFBQUFBQUFLaTQyclJvTEQ5Zkg4MytkYjdHakNqNStha0FLcGJaOCtiTHo5ZEhyVnMwS3UrcEFBQlFJb1REa3U0Wk02Qzhwd0FBTjBSUTZ5YmxQUVVBQUFBQXVHazlldDlJVFhuaFEvWHFIcTRhMWF1VjkzUUEzS1FTazVJMGZlWnNmZmJ2SjhwN0tnQUFsQmpoc01UNW13QUFBQUFBQUpCZm5Sb2ExcitMUHZqc0M3M3h5b3ZsUFIwQU42a1BQdnRTd3dkMGxWL3Q2dVU5RlgwL2MybDVUd0VBb0w5VzFrZzREQUFBQUFBQUFGeHkxOGcrbXZMQ2g1cTNjTEdHRHg1WTN0TUJjSk9adDJDUnpwNk4xY3VQanlydnFVaVN2cHU1cEx5bkFBRFFYeXNjTnBndUhMZVU5eVFBQUFBQUFBQ0FtMFhzMlNROSt2d0hldmV0ZjZwWms4YmxQUjBBTjRrang0N3I2UmRlMWlmL2Z1S21xQm9HQUtBMGpPVTlBUUFBQUFBQUFPQm00bGU3dXY0K2VaUmVmTzBOblV0TUt1L3BBTGdKbkV0TTBndi8rSmYrUG5rVXdUQUE0QytOY0JnQUFBQUFBQUM0UW5oWWtFWU03S0tuWG54RjZla1o1VDBkQU9Vb1BUMURUNzc0aWtZTzZxcndzS0R5bmc0QUFOZUVjQmdBQUFBQUFBQndZUFNRQ0hVS2JxYW5YbnFWZ0Jpb29OTFRNL1RVUzY4cUxEaEFvNGRFbFBkMEFBQzRab1REQUFBQUFBQUFRQ0Vldkh1STJyV29yMGVlZW80VzAwQUZjeTR4U1k4ODlaemF0YWl2Qis2K3ZieW5Bd0JBbVNBY0JnQUFBQUFBQUFwaE5CZzBlZUlRRGV6WlhnOC84WXlPSER0ZTNsTUNjQU1jT1haY0R6L3hqQWIxRE5Ya2lVTmtOQmpLZTBvQUFKUUpnK25DY1V0NVR3SUFBQUFBQUFDNDJVVnUzcU1QdnB5bFNSUHUwdkRiQjVYM2RBQmNKM1BuTDlKMzAzL1VFNU5IY2NZd0FPQ1dRemdNQUFBQUFBQUFGRlBzbVVTOTl0NTNxbDNiVDA5TW1hd2ExYXVYOTVRQWxKSEVwQ1I5OE5tWE9uczJWcTgrUFVsK3RmbjNEUUM0OVJBT0F3QUFBQUFBQUNXUW0ydlNqM05YYXQ2U0RSby9acFJHRFI4aW81SFQyNEMvS3JQWnJObno1bXY2ek5rYVBxQ3J4bzNvTFdkbnAvS2VGZ0FBMXdYaE1BQUFBQUFBQUZBS3NXY1M5Y2wvNXlnMlBrVjNqUjZwZnIxN3lxbFNwZktlRm9CaU11WGxhZG5LMVpveGE0NzhmSDMwNlAxM1VDME1BTGpsRVE0REFBQUFBQUFBMTJEdmdlT2Evc3R5bll4TjFMREJBOVczVncvVnBOMDBjTk02bDVTazVhdldhdDZDUldwVXI1YkdqK3lyMWkwYWxmZTBBQUM0SVFpSEFRQUFBQUFBZ0RKdytOaHBMVnl4V2VzMjcxYXpKazBWRWQ1RklVRnQ1ZTlYdDd5bkJsUjRNYkZ4MnJrblNtc2lOK3JJc2FQcUh0Wk9nL3VFS2FCSnZmS2VHZ0FBTnhUaE1BQUFBQUFBQUZDR2NuSnk5ZnVPL2RxMC9RL3RqRG9zZzlGSmJWdTFWUDE2L3Fydjd5ZC92N3FxVXJteVBOemQ1ZTdoTG1jbnpqWUZybFd1eWFTc3pDeGxabVVwTFQxZE1iRnhPaFVUcTFPbll4UzFiNzhzWnBOQzJnYm90dERXNnR5K3BWeGNuTXQ3eWdBQWxBdkNZUUFBQUFBQUFPQTZzVmdzaWoyVHFIMkhUeWdtTmtHbjRoSVVleVpSRnk1a0tUUHJvakt6czJReW1jdDdtc0JmbnBPVFVSNXU3dkp3ZDVXbnA3djg2dFJRL2JxMTVPOVhTNjBDR3NtdlRnMFpESWJ5bmlZQUFPV09jQmdBQUFBQUFBQUFBQUFBS2dCamVVOEFBQUFBQUFBQUFBQUFBSEQ5RVE0REFBQUFBQUFBQUFBQVFBVkFPQXdBQUFBQUFBQUFBQUFBRlFEaE1BQUFBQUFBQUFBQUFBQlVBSVREQUFBQUFBQUFBQUFBQUZBQkVBNERBQUFBQUFBQUFBQUFRQVZBT0F3QUFBQUFBQUFBQUFBQUZRRGhNQUFBQUFBQUFBQUFBQUJVQUlUREFBQUFBQUFBQUFBQUFGQUJFQTREQUFBQUFBQUFBQUFBUUFWQU9Bd0FBQUFBQUFBQUFBQUFGUURoTUFBQUFBQUFBQUFBQUFCVUFJVERBQUFBQUFBQUFBQUFBRkFCRUE0REFBQUFBQUFBQUFBQVFBVkFPQXdBQUFBQUFBQUFBQUFBRlFEaE1BQUFBQUFBQUFBQUFBQlVBSVREQUFBQUFBQUFBQUFBQUZBQkVBNERBQUFBQUFBQUFBQUFRQVZBT0F3QUFBQUFBQUFBQUFBQUZRRGhNQUFBQUFBQUFBQUFBQUJVQUlUREFBQUFBQUFBQUFBQUFGQUJFQTREQUFBQUFBQUFBQUFBUUFWQU9Bd0FBQUFBQUFBQUFBQUFGUURoTUFBQUFBQUFBQUFBQUFCVUFJVERBQUFBQUFBQUFBQUFBRkFCRUE0REFBQUFBQUFBQUFBQVFBVkFPQXdBQUFBQUFBQUFBQUFBRlFEaE1BQUFBQUFBQUFBQUFBQlVBSVREQUFBQUFBQUFBQUFBQUZBQkVBNERBQUFBQUFBQUFBQUFRQVZBT0F3QUFBQUFBQUFBQUFBQUZRRGhNQUFBQUFBQUFBQUFBQUJVQUlUREFBQUFBQUFBQUFBQUFGQUJFQTREQUFBQUFBQUFBQUFBUUFWQU9Bd0FBQUFBQUFBQUFBQUFGUURoTUFBQUFBQUFBQUFBQUFCVUFJVERBQUFBQUFBQUFBQUFBRkFCRUE0REFBQUFBQUFBQUFBQVFBVkFPQXdBQUFBQUFBQUFBQUFBRlFEaE1BQUFBQUFBQUFBQUFBQlVBSVREQUFBQUFBQUFBQUFBQUZBQkVBNERBQUFBQUFBQUFBQUFRQVZBT0F3QUFBQUFBQUFBQUFBQUZjRC9Bd3BudktBT3hxeGRBQUFBQUVsRlRrU3VRbUNDIiwKICAgIlR5cGUiIDogIm1pbmQ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3339</Words>
  <PresentationFormat>宽屏</PresentationFormat>
  <Paragraphs>187</Paragraphs>
  <Slides>36</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36</vt:i4>
      </vt:variant>
    </vt:vector>
  </HeadingPairs>
  <TitlesOfParts>
    <vt:vector size="53"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2021-10-18T04:02:53Z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